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9" r:id="rId3"/>
    <p:sldId id="257" r:id="rId4"/>
    <p:sldId id="265" r:id="rId5"/>
    <p:sldId id="258" r:id="rId6"/>
    <p:sldId id="261" r:id="rId7"/>
    <p:sldId id="262" r:id="rId8"/>
    <p:sldId id="304" r:id="rId9"/>
    <p:sldId id="263" r:id="rId10"/>
    <p:sldId id="264" r:id="rId11"/>
    <p:sldId id="312" r:id="rId12"/>
    <p:sldId id="266" r:id="rId13"/>
    <p:sldId id="267" r:id="rId14"/>
    <p:sldId id="268" r:id="rId15"/>
    <p:sldId id="269" r:id="rId16"/>
    <p:sldId id="270" r:id="rId17"/>
    <p:sldId id="271" r:id="rId18"/>
    <p:sldId id="308" r:id="rId19"/>
    <p:sldId id="309" r:id="rId20"/>
    <p:sldId id="310" r:id="rId21"/>
    <p:sldId id="311" r:id="rId22"/>
    <p:sldId id="272" r:id="rId23"/>
    <p:sldId id="273" r:id="rId24"/>
    <p:sldId id="313" r:id="rId25"/>
    <p:sldId id="316" r:id="rId26"/>
    <p:sldId id="314" r:id="rId27"/>
    <p:sldId id="317" r:id="rId28"/>
    <p:sldId id="315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07" r:id="rId42"/>
    <p:sldId id="306" r:id="rId43"/>
    <p:sldId id="286" r:id="rId44"/>
    <p:sldId id="287" r:id="rId45"/>
    <p:sldId id="30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B11F57"/>
    <a:srgbClr val="C4690E"/>
    <a:srgbClr val="FF9900"/>
    <a:srgbClr val="F19A1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FA991-0336-47B8-9755-EE7F637875FC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3A24-EDA3-4CA3-87A7-E114E4D182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name is Lee Scheffler</a:t>
            </a:r>
          </a:p>
          <a:p>
            <a:r>
              <a:rPr lang="en-US" dirty="0" smtClean="0"/>
              <a:t>I’d like</a:t>
            </a:r>
            <a:r>
              <a:rPr lang="en-US" baseline="0" dirty="0" smtClean="0"/>
              <a:t> to introduce you to some technology I’ve been developing over the past couple of years.</a:t>
            </a:r>
          </a:p>
          <a:p>
            <a:r>
              <a:rPr lang="en-US" dirty="0" smtClean="0"/>
              <a:t>I really wanted to call this technology "Brain LEGOs", but I</a:t>
            </a:r>
            <a:r>
              <a:rPr lang="en-US" baseline="0" dirty="0" smtClean="0"/>
              <a:t> don’t want to get into trademark trouble.</a:t>
            </a:r>
          </a:p>
          <a:p>
            <a:r>
              <a:rPr lang="en-US" baseline="0" dirty="0" smtClean="0"/>
              <a:t>A couple of years ago I started prototyping some cognitive processing ideas and found I was doing similar things over and over.</a:t>
            </a:r>
          </a:p>
          <a:p>
            <a:r>
              <a:rPr lang="en-US" baseline="0" dirty="0" smtClean="0"/>
              <a:t>So I wound up developing an open general-purpose platform to make it easy to rapidly build and run various cognitive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11C6-3FCD-4E57-91F5-477B95E9730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take my life in my hands with this slide.</a:t>
            </a:r>
            <a:r>
              <a:rPr lang="en-US" baseline="0" dirty="0" smtClean="0"/>
              <a:t> But </a:t>
            </a:r>
            <a:r>
              <a:rPr lang="en-US" dirty="0" smtClean="0"/>
              <a:t>I thought it was important to give you a perspective to</a:t>
            </a:r>
            <a:r>
              <a:rPr lang="en-US" baseline="0" dirty="0" smtClean="0"/>
              <a:t> get your bearings.</a:t>
            </a:r>
            <a:endParaRPr lang="en-US" dirty="0" smtClean="0"/>
          </a:p>
          <a:p>
            <a:r>
              <a:rPr lang="en-US" dirty="0" smtClean="0"/>
              <a:t>Hopefully I’m misrepresenting, neglecting or</a:t>
            </a:r>
            <a:r>
              <a:rPr lang="en-US" baseline="0" dirty="0" smtClean="0"/>
              <a:t> insulting everyone equally so maybe it will all balance out.</a:t>
            </a:r>
          </a:p>
          <a:p>
            <a:r>
              <a:rPr lang="en-US" baseline="0" dirty="0" err="1" smtClean="0"/>
              <a:t>NeurOS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NeuroBlocks</a:t>
            </a:r>
            <a:r>
              <a:rPr lang="en-US" baseline="0" dirty="0" smtClean="0"/>
              <a:t> model biological brains at a level of abstraction above synapses and spikes:  groups and assemblies of neurons.</a:t>
            </a:r>
          </a:p>
          <a:p>
            <a:r>
              <a:rPr lang="en-US" baseline="0" dirty="0" smtClean="0"/>
              <a:t>A major goal is to enable building progressively higher abstractions via composition.</a:t>
            </a:r>
          </a:p>
          <a:p>
            <a:r>
              <a:rPr lang="en-US" baseline="0" dirty="0" smtClean="0"/>
              <a:t>In particular, the architecture is aimed at practical, usable, scalable, portable software implementation.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11C6-3FCD-4E57-91F5-477B95E9730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diving</a:t>
            </a:r>
            <a:r>
              <a:rPr lang="en-US" baseline="0" dirty="0" smtClean="0"/>
              <a:t> into details, I want to give you the flavor of the system with an example that illustrates many (but not all) of the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11C6-3FCD-4E57-91F5-477B95E9730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 complete list – just representative of the major</a:t>
            </a:r>
            <a:r>
              <a:rPr lang="en-US" baseline="0" dirty="0" smtClean="0"/>
              <a:t> 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11C6-3FCD-4E57-91F5-477B95E9730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you will see, much is accomplished with compositions of patterns:  sequences of sets of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A11C6-3FCD-4E57-91F5-477B95E9730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4267-83DC-47BF-9B63-52FB2221D1A2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smtClean="0">
                <a:sym typeface="Symbol"/>
              </a:rPr>
              <a:t>(c)</a:t>
            </a:r>
            <a:r>
              <a:rPr lang="en-US" smtClean="0"/>
              <a:t> 2018, Lee Scheffler  patent pending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98D8-A9FF-47E8-AB08-206A7D6CE791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174D-0DE0-4629-98ED-6A0AB6D038AA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FA44-38E4-4283-9890-378E27D00A88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C678-1470-4B73-A30A-6012BB216421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9342-ED95-4056-A4DB-B2B2E67F77A2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AC06-E8A0-4E3B-8337-47B97D7E5904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C986-D04F-4CA6-98C2-77F244FB6BE7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77AD2-46BB-4E22-B8F7-4AE1C57FD404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2654-74B4-4391-AA6B-5C4A8F13037E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5C97E-A97C-4735-B886-6758BED1E6F1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80133-111D-4860-97D7-60FF2038FB88}" type="datetime1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ym typeface="Symbol"/>
              </a:rPr>
              <a:t>(c) 2018, Lee Scheffler  patent pending</a:t>
            </a:r>
            <a:endParaRPr 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B39C9-79AC-4D62-970D-1D4F0E5CE8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gnitivity Logo with URL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5894987"/>
            <a:ext cx="1688399" cy="9630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audio" Target="file:///C:\lee\Software%20Brain\BICA%20Society\BICA%202014%20paper\Happy%20Birthday.wma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lee\Software%20Brain\Pitches\SW%20Arch%20Meetup\Layers.wmv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gnitivity.technology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952500"/>
            <a:ext cx="8924081" cy="1058274"/>
          </a:xfrm>
        </p:spPr>
        <p:txBody>
          <a:bodyPr tIns="0" bIns="0">
            <a:normAutofit/>
          </a:bodyPr>
          <a:lstStyle/>
          <a:p>
            <a:r>
              <a:rPr lang="en-US" smtClean="0"/>
              <a:t>NeurOS</a:t>
            </a:r>
            <a:r>
              <a:rPr lang="en-US" baseline="30000" smtClean="0">
                <a:sym typeface="Symbol"/>
              </a:rPr>
              <a:t></a:t>
            </a:r>
            <a:r>
              <a:rPr lang="en-US" smtClean="0"/>
              <a:t> and NeuroBlocks</a:t>
            </a:r>
            <a:r>
              <a:rPr lang="en-US" baseline="30000" smtClean="0">
                <a:sym typeface="Symbol"/>
              </a:rPr>
              <a:t></a:t>
            </a:r>
            <a:r>
              <a:rPr lang="en-US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/>
              <a:t>A Neural Operating System </a:t>
            </a:r>
            <a:r>
              <a:rPr lang="en-US" sz="2400" b="1" smtClean="0"/>
              <a:t>and Cognitive Building </a:t>
            </a:r>
            <a:r>
              <a:rPr lang="en-US" sz="2400" b="1" dirty="0" smtClean="0"/>
              <a:t>Blocks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87590" y="4953000"/>
            <a:ext cx="16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portable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scalable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embeddable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extensible</a:t>
            </a:r>
            <a:endParaRPr lang="en-US" sz="2000" dirty="0"/>
          </a:p>
        </p:txBody>
      </p:sp>
      <p:sp>
        <p:nvSpPr>
          <p:cNvPr id="6" name="Left Brace 5"/>
          <p:cNvSpPr/>
          <p:nvPr/>
        </p:nvSpPr>
        <p:spPr>
          <a:xfrm>
            <a:off x="3711390" y="5029200"/>
            <a:ext cx="228600" cy="1143000"/>
          </a:xfrm>
          <a:prstGeom prst="leftBrace">
            <a:avLst>
              <a:gd name="adj1" fmla="val 6377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0800000">
            <a:off x="5235390" y="5029199"/>
            <a:ext cx="228600" cy="1143000"/>
          </a:xfrm>
          <a:prstGeom prst="leftBrace">
            <a:avLst>
              <a:gd name="adj1" fmla="val 6377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8600" y="4800600"/>
            <a:ext cx="8686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533400" y="5382161"/>
            <a:ext cx="83058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Rapidly build/run                   cognitive systems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4704" t="10026" r="1360" b="37336"/>
          <a:stretch>
            <a:fillRect/>
          </a:stretch>
        </p:blipFill>
        <p:spPr bwMode="auto">
          <a:xfrm>
            <a:off x="206189" y="2253191"/>
            <a:ext cx="8722658" cy="262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10225" t="32377" r="84856" b="57881"/>
          <a:stretch>
            <a:fillRect/>
          </a:stretch>
        </p:blipFill>
        <p:spPr bwMode="auto">
          <a:xfrm>
            <a:off x="2404148" y="408709"/>
            <a:ext cx="429491" cy="56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 l="10356" t="68347" r="84884" b="21911"/>
          <a:stretch>
            <a:fillRect/>
          </a:stretch>
        </p:blipFill>
        <p:spPr bwMode="auto">
          <a:xfrm>
            <a:off x="2840566" y="408709"/>
            <a:ext cx="415636" cy="56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 l="3374" t="32265" r="91548" b="57632"/>
          <a:stretch>
            <a:fillRect/>
          </a:stretch>
        </p:blipFill>
        <p:spPr bwMode="auto">
          <a:xfrm>
            <a:off x="3276984" y="401782"/>
            <a:ext cx="443345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 l="19956" t="44052" r="77823" b="45725"/>
          <a:stretch>
            <a:fillRect/>
          </a:stretch>
        </p:blipFill>
        <p:spPr bwMode="auto">
          <a:xfrm>
            <a:off x="3748038" y="401782"/>
            <a:ext cx="193964" cy="588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 l="15037" t="55959" r="79013" b="34058"/>
          <a:stretch>
            <a:fillRect/>
          </a:stretch>
        </p:blipFill>
        <p:spPr bwMode="auto">
          <a:xfrm>
            <a:off x="3948929" y="408709"/>
            <a:ext cx="519546" cy="57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 l="3850" t="56200" r="92580" b="33697"/>
          <a:stretch>
            <a:fillRect/>
          </a:stretch>
        </p:blipFill>
        <p:spPr bwMode="auto">
          <a:xfrm>
            <a:off x="4714010" y="423334"/>
            <a:ext cx="311727" cy="58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 l="27889" t="32265" r="67271" b="57752"/>
          <a:stretch>
            <a:fillRect/>
          </a:stretch>
        </p:blipFill>
        <p:spPr bwMode="auto">
          <a:xfrm>
            <a:off x="5025736" y="409479"/>
            <a:ext cx="422564" cy="57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 l="9324" t="44533" r="86709" b="45604"/>
          <a:stretch>
            <a:fillRect/>
          </a:stretch>
        </p:blipFill>
        <p:spPr bwMode="auto">
          <a:xfrm>
            <a:off x="5420590" y="423334"/>
            <a:ext cx="346364" cy="56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 l="21701" t="56320" r="73221" b="33938"/>
          <a:stretch>
            <a:fillRect/>
          </a:stretch>
        </p:blipFill>
        <p:spPr bwMode="auto">
          <a:xfrm>
            <a:off x="5773882" y="416407"/>
            <a:ext cx="443345" cy="56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 l="15910" t="68107" r="79092" b="22151"/>
          <a:stretch>
            <a:fillRect/>
          </a:stretch>
        </p:blipFill>
        <p:spPr bwMode="auto">
          <a:xfrm>
            <a:off x="6210301" y="416407"/>
            <a:ext cx="436418" cy="56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191934" y="1987322"/>
            <a:ext cx="245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mtClean="0"/>
              <a:t>Lee Scheffler, Cognitivity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28600" y="4876800"/>
            <a:ext cx="868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 advTm="5401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That Tune?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24664" t="7785" r="2639" b="55130"/>
          <a:stretch>
            <a:fillRect/>
          </a:stretch>
        </p:blipFill>
        <p:spPr bwMode="auto">
          <a:xfrm>
            <a:off x="217283" y="1204140"/>
            <a:ext cx="8677931" cy="2525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860079" y="1946526"/>
            <a:ext cx="2679826" cy="63374"/>
          </a:xfrm>
          <a:custGeom>
            <a:avLst/>
            <a:gdLst>
              <a:gd name="connsiteX0" fmla="*/ 0 w 2679826"/>
              <a:gd name="connsiteY0" fmla="*/ 0 h 63374"/>
              <a:gd name="connsiteX1" fmla="*/ 1321806 w 2679826"/>
              <a:gd name="connsiteY1" fmla="*/ 9053 h 63374"/>
              <a:gd name="connsiteX2" fmla="*/ 2679826 w 2679826"/>
              <a:gd name="connsiteY2" fmla="*/ 63374 h 6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9826" h="63374">
                <a:moveTo>
                  <a:pt x="0" y="0"/>
                </a:moveTo>
                <a:lnTo>
                  <a:pt x="1321806" y="9053"/>
                </a:lnTo>
                <a:lnTo>
                  <a:pt x="2679826" y="63374"/>
                </a:lnTo>
              </a:path>
            </a:pathLst>
          </a:custGeom>
          <a:ln w="152400">
            <a:solidFill>
              <a:srgbClr val="00B05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20"/>
          <p:cNvGrpSpPr/>
          <p:nvPr/>
        </p:nvGrpSpPr>
        <p:grpSpPr>
          <a:xfrm>
            <a:off x="3813648" y="1490456"/>
            <a:ext cx="2431865" cy="2858771"/>
            <a:chOff x="3813648" y="1490456"/>
            <a:chExt cx="2431865" cy="2858771"/>
          </a:xfrm>
        </p:grpSpPr>
        <p:sp>
          <p:nvSpPr>
            <p:cNvPr id="9" name="Rounded Rectangular Callout 8"/>
            <p:cNvSpPr/>
            <p:nvPr/>
          </p:nvSpPr>
          <p:spPr>
            <a:xfrm rot="920771">
              <a:off x="3813648" y="1490456"/>
              <a:ext cx="1186004" cy="2536428"/>
            </a:xfrm>
            <a:prstGeom prst="wedgeRoundRectCallout">
              <a:avLst>
                <a:gd name="adj1" fmla="val 80282"/>
                <a:gd name="adj2" fmla="val 33114"/>
                <a:gd name="adj3" fmla="val 16667"/>
              </a:avLst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9281" y="3702896"/>
              <a:ext cx="1456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same pattern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space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19"/>
          <p:cNvGrpSpPr/>
          <p:nvPr/>
        </p:nvGrpSpPr>
        <p:grpSpPr>
          <a:xfrm>
            <a:off x="1176950" y="2037060"/>
            <a:ext cx="2960484" cy="1321806"/>
            <a:chOff x="1176950" y="2037060"/>
            <a:chExt cx="2960484" cy="1321806"/>
          </a:xfrm>
        </p:grpSpPr>
        <p:sp>
          <p:nvSpPr>
            <p:cNvPr id="11" name="Freeform 10"/>
            <p:cNvSpPr/>
            <p:nvPr/>
          </p:nvSpPr>
          <p:spPr>
            <a:xfrm>
              <a:off x="2037030" y="2037060"/>
              <a:ext cx="2100404" cy="1321806"/>
            </a:xfrm>
            <a:custGeom>
              <a:avLst/>
              <a:gdLst>
                <a:gd name="connsiteX0" fmla="*/ 1493821 w 2100404"/>
                <a:gd name="connsiteY0" fmla="*/ 9054 h 1321806"/>
                <a:gd name="connsiteX1" fmla="*/ 1946495 w 2100404"/>
                <a:gd name="connsiteY1" fmla="*/ 0 h 1321806"/>
                <a:gd name="connsiteX2" fmla="*/ 1946495 w 2100404"/>
                <a:gd name="connsiteY2" fmla="*/ 669957 h 1321806"/>
                <a:gd name="connsiteX3" fmla="*/ 0 w 2100404"/>
                <a:gd name="connsiteY3" fmla="*/ 760492 h 1321806"/>
                <a:gd name="connsiteX4" fmla="*/ 9053 w 2100404"/>
                <a:gd name="connsiteY4" fmla="*/ 1321806 h 1321806"/>
                <a:gd name="connsiteX5" fmla="*/ 2100404 w 2100404"/>
                <a:gd name="connsiteY5" fmla="*/ 1294646 h 132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0404" h="1321806">
                  <a:moveTo>
                    <a:pt x="1493821" y="9054"/>
                  </a:moveTo>
                  <a:lnTo>
                    <a:pt x="1946495" y="0"/>
                  </a:lnTo>
                  <a:lnTo>
                    <a:pt x="1946495" y="669957"/>
                  </a:lnTo>
                  <a:lnTo>
                    <a:pt x="0" y="760492"/>
                  </a:lnTo>
                  <a:lnTo>
                    <a:pt x="9053" y="1321806"/>
                  </a:lnTo>
                  <a:lnTo>
                    <a:pt x="2100404" y="1294646"/>
                  </a:lnTo>
                </a:path>
              </a:pathLst>
            </a:custGeom>
            <a:ln w="152400">
              <a:solidFill>
                <a:srgbClr val="FF1919">
                  <a:alpha val="4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endCxn id="11" idx="4"/>
            </p:cNvCxnSpPr>
            <p:nvPr/>
          </p:nvCxnSpPr>
          <p:spPr>
            <a:xfrm>
              <a:off x="1176950" y="3304546"/>
              <a:ext cx="869133" cy="54320"/>
            </a:xfrm>
            <a:prstGeom prst="line">
              <a:avLst/>
            </a:prstGeom>
            <a:ln w="152400">
              <a:solidFill>
                <a:srgbClr val="FF191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1"/>
          <p:cNvGrpSpPr/>
          <p:nvPr/>
        </p:nvGrpSpPr>
        <p:grpSpPr>
          <a:xfrm>
            <a:off x="3630440" y="1828831"/>
            <a:ext cx="4680641" cy="1403287"/>
            <a:chOff x="3630440" y="1828831"/>
            <a:chExt cx="4680641" cy="1403287"/>
          </a:xfrm>
        </p:grpSpPr>
        <p:sp>
          <p:nvSpPr>
            <p:cNvPr id="16" name="Freeform 15"/>
            <p:cNvSpPr/>
            <p:nvPr/>
          </p:nvSpPr>
          <p:spPr>
            <a:xfrm>
              <a:off x="3630440" y="1828831"/>
              <a:ext cx="4680641" cy="172016"/>
            </a:xfrm>
            <a:custGeom>
              <a:avLst/>
              <a:gdLst>
                <a:gd name="connsiteX0" fmla="*/ 0 w 4680641"/>
                <a:gd name="connsiteY0" fmla="*/ 54321 h 172016"/>
                <a:gd name="connsiteX1" fmla="*/ 887239 w 4680641"/>
                <a:gd name="connsiteY1" fmla="*/ 172016 h 172016"/>
                <a:gd name="connsiteX2" fmla="*/ 2254312 w 4680641"/>
                <a:gd name="connsiteY2" fmla="*/ 36214 h 172016"/>
                <a:gd name="connsiteX3" fmla="*/ 3404103 w 4680641"/>
                <a:gd name="connsiteY3" fmla="*/ 0 h 172016"/>
                <a:gd name="connsiteX4" fmla="*/ 4644427 w 4680641"/>
                <a:gd name="connsiteY4" fmla="*/ 27160 h 172016"/>
                <a:gd name="connsiteX5" fmla="*/ 4680641 w 4680641"/>
                <a:gd name="connsiteY5" fmla="*/ 27160 h 1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0641" h="172016">
                  <a:moveTo>
                    <a:pt x="0" y="54321"/>
                  </a:moveTo>
                  <a:lnTo>
                    <a:pt x="887239" y="172016"/>
                  </a:lnTo>
                  <a:lnTo>
                    <a:pt x="2254312" y="36214"/>
                  </a:lnTo>
                  <a:lnTo>
                    <a:pt x="3404103" y="0"/>
                  </a:lnTo>
                  <a:lnTo>
                    <a:pt x="4644427" y="27160"/>
                  </a:lnTo>
                  <a:lnTo>
                    <a:pt x="4680641" y="27160"/>
                  </a:lnTo>
                </a:path>
              </a:pathLst>
            </a:custGeom>
            <a:ln w="152400">
              <a:solidFill>
                <a:srgbClr val="558ED5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567881" y="1883152"/>
              <a:ext cx="1955549" cy="1348966"/>
            </a:xfrm>
            <a:custGeom>
              <a:avLst/>
              <a:gdLst>
                <a:gd name="connsiteX0" fmla="*/ 1937442 w 1955549"/>
                <a:gd name="connsiteY0" fmla="*/ 0 h 1348966"/>
                <a:gd name="connsiteX1" fmla="*/ 1955549 w 1955549"/>
                <a:gd name="connsiteY1" fmla="*/ 633742 h 1348966"/>
                <a:gd name="connsiteX2" fmla="*/ 18107 w 1955549"/>
                <a:gd name="connsiteY2" fmla="*/ 733330 h 1348966"/>
                <a:gd name="connsiteX3" fmla="*/ 0 w 1955549"/>
                <a:gd name="connsiteY3" fmla="*/ 1321805 h 1348966"/>
                <a:gd name="connsiteX4" fmla="*/ 552262 w 1955549"/>
                <a:gd name="connsiteY4" fmla="*/ 1348966 h 134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549" h="1348966">
                  <a:moveTo>
                    <a:pt x="1937442" y="0"/>
                  </a:moveTo>
                  <a:lnTo>
                    <a:pt x="1955549" y="633742"/>
                  </a:lnTo>
                  <a:lnTo>
                    <a:pt x="18107" y="733330"/>
                  </a:lnTo>
                  <a:lnTo>
                    <a:pt x="0" y="1321805"/>
                  </a:lnTo>
                  <a:lnTo>
                    <a:pt x="552262" y="1348966"/>
                  </a:lnTo>
                </a:path>
              </a:pathLst>
            </a:custGeom>
            <a:ln w="152400">
              <a:solidFill>
                <a:srgbClr val="558ED5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5100" y="2797424"/>
            <a:ext cx="26289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8489" y="3807383"/>
            <a:ext cx="3810000" cy="268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07818" y="3992597"/>
            <a:ext cx="2099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sym typeface="Wingdings"/>
              </a:rPr>
              <a:t></a:t>
            </a:r>
            <a:r>
              <a:rPr lang="en-US" b="1" dirty="0" smtClean="0">
                <a:solidFill>
                  <a:srgbClr val="00B05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melody encoded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765" y="4409055"/>
            <a:ext cx="374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/>
              </a:rPr>
              <a:t>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new melody and name associated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714" y="4852673"/>
            <a:ext cx="425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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melody recognized and name(s) shown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767" y="5294768"/>
            <a:ext cx="447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Wingdings"/>
              </a:rPr>
              <a:t> </a:t>
            </a:r>
            <a:r>
              <a:rPr lang="en-US" b="1" dirty="0" smtClean="0"/>
              <a:t>progressive recognitions with new events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43000" y="15240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sym typeface="Wingdings"/>
              </a:rPr>
              <a:t>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28194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/>
              </a:rPr>
              <a:t>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257800" y="14478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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4648200" y="4419600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Wingdings"/>
              </a:rPr>
              <a:t></a:t>
            </a:r>
            <a:endParaRPr lang="en-US" sz="2400" dirty="0"/>
          </a:p>
        </p:txBody>
      </p:sp>
      <p:pic>
        <p:nvPicPr>
          <p:cNvPr id="34" name="Happy Birthday.wm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114097" y="5899492"/>
            <a:ext cx="244475" cy="24447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209" y="2188322"/>
            <a:ext cx="2143760" cy="46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17634" y="1251285"/>
            <a:ext cx="1232517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latin typeface="Arial Narrow" pitchFamily="34" charset="0"/>
              </a:rPr>
              <a:t>What’s That Tune?</a:t>
            </a:r>
            <a:endParaRPr lang="en-US" sz="1400" dirty="0">
              <a:latin typeface="Arial Narrow" pitchFamily="34" charset="0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404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7" grpId="0" animBg="1"/>
      <p:bldP spid="23" grpId="0"/>
      <p:bldP spid="24" grpId="0"/>
      <p:bldP spid="25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of 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Plausible biological implementation</a:t>
            </a:r>
          </a:p>
          <a:p>
            <a:pPr lvl="1"/>
            <a:r>
              <a:rPr lang="en-US" dirty="0" smtClean="0"/>
              <a:t>leaky integrate and fire neurons</a:t>
            </a:r>
          </a:p>
          <a:p>
            <a:pPr lvl="1"/>
            <a:r>
              <a:rPr lang="en-US" dirty="0" smtClean="0"/>
              <a:t>fixed spiking, finite variable rate</a:t>
            </a:r>
          </a:p>
          <a:p>
            <a:pPr lvl="1"/>
            <a:r>
              <a:rPr lang="en-US" dirty="0" smtClean="0"/>
              <a:t>multiple neuron morphologies</a:t>
            </a:r>
          </a:p>
          <a:p>
            <a:pPr lvl="1"/>
            <a:r>
              <a:rPr lang="en-US" dirty="0" err="1" smtClean="0"/>
              <a:t>dendritic</a:t>
            </a:r>
            <a:r>
              <a:rPr lang="en-US" dirty="0" smtClean="0"/>
              <a:t> computation</a:t>
            </a:r>
          </a:p>
          <a:p>
            <a:pPr lvl="1"/>
            <a:r>
              <a:rPr lang="en-US" dirty="0" smtClean="0"/>
              <a:t>synapse conductivity and change</a:t>
            </a:r>
          </a:p>
          <a:p>
            <a:pPr lvl="1"/>
            <a:r>
              <a:rPr lang="en-US" dirty="0" smtClean="0"/>
              <a:t>brain connectivity/pathways</a:t>
            </a:r>
          </a:p>
          <a:p>
            <a:pPr lvl="1"/>
            <a:r>
              <a:rPr lang="en-US" dirty="0" smtClean="0"/>
              <a:t>known algorithms/structures (e.g., cross-inhibition)</a:t>
            </a:r>
          </a:p>
          <a:p>
            <a:pPr lvl="1"/>
            <a:r>
              <a:rPr lang="en-US" dirty="0" smtClean="0"/>
              <a:t>incremental learning</a:t>
            </a:r>
            <a:r>
              <a:rPr lang="en-US" smtClean="0"/>
              <a:t>, asymptotic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links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neural graph: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module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module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latin typeface="Comic Sans MS" pitchFamily="66" charset="0"/>
              </a:rPr>
              <a:t>events</a:t>
            </a:r>
            <a:endParaRPr lang="en-US" sz="2400" b="1"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3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links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neural graph: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latin typeface="Comic Sans MS" pitchFamily="66" charset="0"/>
              </a:rPr>
              <a:t>events</a:t>
            </a:r>
            <a:endParaRPr lang="en-US" sz="2400" b="1"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0"/>
          <p:cNvGrpSpPr/>
          <p:nvPr/>
        </p:nvGrpSpPr>
        <p:grpSpPr>
          <a:xfrm rot="5400000">
            <a:off x="1295400" y="1600201"/>
            <a:ext cx="1295400" cy="1295400"/>
            <a:chOff x="619125" y="2333625"/>
            <a:chExt cx="2162175" cy="2028825"/>
          </a:xfrm>
        </p:grpSpPr>
        <p:grpSp>
          <p:nvGrpSpPr>
            <p:cNvPr id="5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236" name="Isosceles Triangle 235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219" name="Isosceles Triangle 218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202" name="Isosceles Triangle 201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185" name="Isosceles Triangle 184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130"/>
          <p:cNvGrpSpPr/>
          <p:nvPr/>
        </p:nvGrpSpPr>
        <p:grpSpPr>
          <a:xfrm rot="5400000">
            <a:off x="6096000" y="1600200"/>
            <a:ext cx="1295400" cy="1295400"/>
            <a:chOff x="619125" y="2333625"/>
            <a:chExt cx="2162175" cy="2028825"/>
          </a:xfrm>
        </p:grpSpPr>
        <p:grpSp>
          <p:nvGrpSpPr>
            <p:cNvPr id="11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364" name="Isosceles Triangle 363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347" name="Isosceles Triangle 346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 347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Freeform 351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Freeform 352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Freeform 353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Freeform 354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 358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reeform 359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Freeform 360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330" name="Isosceles Triangle 329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313" name="Isosceles Triangle 312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56" name="Table 255"/>
          <p:cNvGraphicFramePr>
            <a:graphicFrameLocks noGrp="1"/>
          </p:cNvGraphicFramePr>
          <p:nvPr/>
        </p:nvGraphicFramePr>
        <p:xfrm>
          <a:off x="219918" y="3378468"/>
          <a:ext cx="8669439" cy="26738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66981"/>
                <a:gridCol w="6802458"/>
              </a:tblGrid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module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Group/layer</a:t>
                      </a: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 of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neurons or </a:t>
                      </a:r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dendritic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branches with similar function; state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link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Mulitiplexed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event signal path:  a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xons of multiple neurons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neural graph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Directed flow, loops,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nestable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sub-graphs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spiking rate of a neuron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0" name="Footer Placeholder 17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Comic Sans MS" pitchFamily="66" charset="0"/>
              </a:rPr>
              <a:t>links</a:t>
            </a:r>
            <a:endParaRPr lang="en-US" sz="2800" b="1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neural graph: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latin typeface="Comic Sans MS" pitchFamily="66" charset="0"/>
              </a:rPr>
              <a:t>events</a:t>
            </a:r>
            <a:endParaRPr lang="en-US" sz="2400" b="1"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rgbClr val="FF47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rgbClr val="FF474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0"/>
          <p:cNvGrpSpPr/>
          <p:nvPr/>
        </p:nvGrpSpPr>
        <p:grpSpPr>
          <a:xfrm rot="5400000">
            <a:off x="1295400" y="1600201"/>
            <a:ext cx="1295400" cy="1295400"/>
            <a:chOff x="619125" y="2333625"/>
            <a:chExt cx="2162175" cy="2028825"/>
          </a:xfrm>
        </p:grpSpPr>
        <p:grpSp>
          <p:nvGrpSpPr>
            <p:cNvPr id="5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236" name="Isosceles Triangle 235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219" name="Isosceles Triangle 218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202" name="Isosceles Triangle 201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185" name="Isosceles Triangle 184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130"/>
          <p:cNvGrpSpPr/>
          <p:nvPr/>
        </p:nvGrpSpPr>
        <p:grpSpPr>
          <a:xfrm rot="5400000">
            <a:off x="6096000" y="1600200"/>
            <a:ext cx="1295400" cy="1295400"/>
            <a:chOff x="619125" y="2333625"/>
            <a:chExt cx="2162175" cy="2028825"/>
          </a:xfrm>
        </p:grpSpPr>
        <p:grpSp>
          <p:nvGrpSpPr>
            <p:cNvPr id="11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364" name="Isosceles Triangle 363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347" name="Isosceles Triangle 346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 347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Freeform 351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Freeform 352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Freeform 353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Freeform 354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 358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reeform 359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Freeform 360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330" name="Isosceles Triangle 329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313" name="Isosceles Triangle 312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82" name="Table 181"/>
          <p:cNvGraphicFramePr>
            <a:graphicFrameLocks noGrp="1"/>
          </p:cNvGraphicFramePr>
          <p:nvPr/>
        </p:nvGraphicFramePr>
        <p:xfrm>
          <a:off x="208345" y="3378468"/>
          <a:ext cx="8669438" cy="26738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94807"/>
                <a:gridCol w="6874631"/>
              </a:tblGrid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Group/layer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of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neurons or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dendritic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branches with similar function; state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link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Mulitiplexed</a:t>
                      </a: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 event signal path:  a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xons of multiple neurons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neural graph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Directed flow, loops,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nestable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sub-graphs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spiking rate of a neuron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1" name="Footer Placeholder 18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links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omic Sans MS" pitchFamily="66" charset="0"/>
              </a:rPr>
              <a:t>neural graph:</a:t>
            </a:r>
            <a:endParaRPr lang="en-US" sz="28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latin typeface="Comic Sans MS" pitchFamily="66" charset="0"/>
              </a:rPr>
              <a:t>events</a:t>
            </a:r>
            <a:endParaRPr lang="en-US" sz="2400" b="1"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0"/>
          <p:cNvGrpSpPr/>
          <p:nvPr/>
        </p:nvGrpSpPr>
        <p:grpSpPr>
          <a:xfrm rot="5400000">
            <a:off x="1295400" y="1600201"/>
            <a:ext cx="1295400" cy="1295400"/>
            <a:chOff x="619125" y="2333625"/>
            <a:chExt cx="2162175" cy="2028825"/>
          </a:xfrm>
        </p:grpSpPr>
        <p:grpSp>
          <p:nvGrpSpPr>
            <p:cNvPr id="5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236" name="Isosceles Triangle 235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219" name="Isosceles Triangle 218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202" name="Isosceles Triangle 201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185" name="Isosceles Triangle 184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130"/>
          <p:cNvGrpSpPr/>
          <p:nvPr/>
        </p:nvGrpSpPr>
        <p:grpSpPr>
          <a:xfrm rot="5400000">
            <a:off x="6096000" y="1600200"/>
            <a:ext cx="1295400" cy="1295400"/>
            <a:chOff x="619125" y="2333625"/>
            <a:chExt cx="2162175" cy="2028825"/>
          </a:xfrm>
        </p:grpSpPr>
        <p:grpSp>
          <p:nvGrpSpPr>
            <p:cNvPr id="11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364" name="Isosceles Triangle 363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347" name="Isosceles Triangle 346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 347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Freeform 351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Freeform 352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Freeform 353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Freeform 354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 358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reeform 359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Freeform 360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330" name="Isosceles Triangle 329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313" name="Isosceles Triangle 312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82" name="Table 181"/>
          <p:cNvGraphicFramePr>
            <a:graphicFrameLocks noGrp="1"/>
          </p:cNvGraphicFramePr>
          <p:nvPr/>
        </p:nvGraphicFramePr>
        <p:xfrm>
          <a:off x="243068" y="3378468"/>
          <a:ext cx="8681013" cy="26738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69473"/>
                <a:gridCol w="6811540"/>
              </a:tblGrid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Group/layer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of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neurons or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dendritic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branches with similar function;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state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link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Mulitiplexed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event signal path:  a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xons of multiple neurons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neural graph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Directed flow, loops, </a:t>
                      </a:r>
                      <a:r>
                        <a:rPr lang="en-US" sz="2400" b="1" dirty="0" err="1" smtClean="0">
                          <a:solidFill>
                            <a:srgbClr val="FF0000"/>
                          </a:solidFill>
                        </a:rPr>
                        <a:t>nestable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sub-graphs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New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spiking rate of a neuron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1" name="Footer Placeholder 18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links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neural graph: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  <a:latin typeface="Comic Sans MS" pitchFamily="66" charset="0"/>
              </a:rPr>
              <a:t>events</a:t>
            </a:r>
            <a:endParaRPr lang="en-US" sz="2400" b="1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0"/>
          <p:cNvGrpSpPr/>
          <p:nvPr/>
        </p:nvGrpSpPr>
        <p:grpSpPr>
          <a:xfrm rot="5400000">
            <a:off x="1295400" y="1600201"/>
            <a:ext cx="1295400" cy="1295400"/>
            <a:chOff x="619125" y="2333625"/>
            <a:chExt cx="2162175" cy="2028825"/>
          </a:xfrm>
        </p:grpSpPr>
        <p:grpSp>
          <p:nvGrpSpPr>
            <p:cNvPr id="5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236" name="Isosceles Triangle 235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219" name="Isosceles Triangle 218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202" name="Isosceles Triangle 201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185" name="Isosceles Triangle 184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130"/>
          <p:cNvGrpSpPr/>
          <p:nvPr/>
        </p:nvGrpSpPr>
        <p:grpSpPr>
          <a:xfrm rot="5400000">
            <a:off x="6096000" y="1600200"/>
            <a:ext cx="1295400" cy="1295400"/>
            <a:chOff x="619125" y="2333625"/>
            <a:chExt cx="2162175" cy="2028825"/>
          </a:xfrm>
        </p:grpSpPr>
        <p:grpSp>
          <p:nvGrpSpPr>
            <p:cNvPr id="11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364" name="Isosceles Triangle 363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347" name="Isosceles Triangle 346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 347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Freeform 351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Freeform 352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Freeform 353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Freeform 354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 358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reeform 359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Freeform 360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330" name="Isosceles Triangle 329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313" name="Isosceles Triangle 312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63" name="Table 262"/>
          <p:cNvGraphicFramePr>
            <a:graphicFrameLocks noGrp="1"/>
          </p:cNvGraphicFramePr>
          <p:nvPr/>
        </p:nvGraphicFramePr>
        <p:xfrm>
          <a:off x="231494" y="3378468"/>
          <a:ext cx="8657863" cy="26738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94452"/>
                <a:gridCol w="6763411"/>
              </a:tblGrid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Group/layer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of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neurons or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dendritic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branches with similar function; state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link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Mulitiplexed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event signal path:  a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xons of multiple neurons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neural graph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Directed flow, loops,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nestable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sub-graphs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98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event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New</a:t>
                      </a: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 spiking rate of a neuron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0" name="Footer Placeholder 17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838200"/>
            <a:ext cx="89154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smtClean="0"/>
              <a:t>Basics</a:t>
            </a:r>
            <a:endParaRPr lang="en-US" sz="3600"/>
          </a:p>
        </p:txBody>
      </p:sp>
      <p:sp>
        <p:nvSpPr>
          <p:cNvPr id="7" name="Pentagon 6"/>
          <p:cNvSpPr/>
          <p:nvPr/>
        </p:nvSpPr>
        <p:spPr>
          <a:xfrm>
            <a:off x="2666999" y="2126115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  <a:endCxn id="48" idx="1"/>
          </p:cNvCxnSpPr>
          <p:nvPr/>
        </p:nvCxnSpPr>
        <p:spPr>
          <a:xfrm>
            <a:off x="3047999" y="2240415"/>
            <a:ext cx="2667001" cy="74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047999" y="1752600"/>
            <a:ext cx="457201" cy="4878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3047999" y="2240415"/>
            <a:ext cx="457201" cy="50278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181600" y="1828800"/>
            <a:ext cx="533400" cy="4572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1"/>
          </p:cNvCxnSpPr>
          <p:nvPr/>
        </p:nvCxnSpPr>
        <p:spPr>
          <a:xfrm flipV="1">
            <a:off x="5181600" y="2247900"/>
            <a:ext cx="5334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6" idx="3"/>
          </p:cNvCxnSpPr>
          <p:nvPr/>
        </p:nvCxnSpPr>
        <p:spPr>
          <a:xfrm>
            <a:off x="7772400" y="1943100"/>
            <a:ext cx="8382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6" idx="3"/>
          </p:cNvCxnSpPr>
          <p:nvPr/>
        </p:nvCxnSpPr>
        <p:spPr>
          <a:xfrm flipV="1">
            <a:off x="7772400" y="1524000"/>
            <a:ext cx="762000" cy="419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62400" y="243840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links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200" y="8382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Comic Sans MS" pitchFamily="66" charset="0"/>
              </a:rPr>
              <a:t>neural graph:</a:t>
            </a:r>
            <a:endParaRPr lang="en-US" sz="2800" b="1">
              <a:latin typeface="Comic Sans MS" pitchFamily="66" charset="0"/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391400" y="18288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out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7391400" y="24384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7150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2057400"/>
            <a:ext cx="14478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83437" y="1828800"/>
            <a:ext cx="940963" cy="369332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  <a:latin typeface="Comic Sans MS" pitchFamily="66" charset="0"/>
              </a:rPr>
              <a:t>events</a:t>
            </a:r>
            <a:endParaRPr lang="en-US" sz="2400" b="1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990600" y="2133600"/>
            <a:ext cx="381000" cy="2286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smtClean="0">
                <a:solidFill>
                  <a:schemeClr val="tx1"/>
                </a:solidFill>
              </a:rPr>
              <a:t>in</a:t>
            </a:r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endCxn id="30" idx="1"/>
          </p:cNvCxnSpPr>
          <p:nvPr/>
        </p:nvCxnSpPr>
        <p:spPr>
          <a:xfrm>
            <a:off x="457200" y="2209800"/>
            <a:ext cx="5334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1"/>
          </p:cNvCxnSpPr>
          <p:nvPr/>
        </p:nvCxnSpPr>
        <p:spPr>
          <a:xfrm>
            <a:off x="457201" y="1798185"/>
            <a:ext cx="533399" cy="44971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3"/>
          </p:cNvCxnSpPr>
          <p:nvPr/>
        </p:nvCxnSpPr>
        <p:spPr>
          <a:xfrm>
            <a:off x="7772400" y="2552700"/>
            <a:ext cx="762000" cy="3810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1676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34400" y="1371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19050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28600" y="21336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534400" y="2438400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10671" y="2296886"/>
            <a:ext cx="8612415" cy="872671"/>
          </a:xfrm>
          <a:custGeom>
            <a:avLst/>
            <a:gdLst>
              <a:gd name="connsiteX0" fmla="*/ 8271329 w 9301844"/>
              <a:gd name="connsiteY0" fmla="*/ 206828 h 883557"/>
              <a:gd name="connsiteX1" fmla="*/ 8108044 w 9301844"/>
              <a:gd name="connsiteY1" fmla="*/ 729343 h 883557"/>
              <a:gd name="connsiteX2" fmla="*/ 1108529 w 9301844"/>
              <a:gd name="connsiteY2" fmla="*/ 762000 h 883557"/>
              <a:gd name="connsiteX3" fmla="*/ 1456872 w 9301844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8249558 w 9298216"/>
              <a:gd name="connsiteY0" fmla="*/ 217714 h 883557"/>
              <a:gd name="connsiteX1" fmla="*/ 8108044 w 9298216"/>
              <a:gd name="connsiteY1" fmla="*/ 729343 h 883557"/>
              <a:gd name="connsiteX2" fmla="*/ 1108529 w 9298216"/>
              <a:gd name="connsiteY2" fmla="*/ 762000 h 883557"/>
              <a:gd name="connsiteX3" fmla="*/ 1456872 w 9298216"/>
              <a:gd name="connsiteY3" fmla="*/ 0 h 883557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939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  <a:gd name="connsiteX0" fmla="*/ 7661729 w 8612415"/>
              <a:gd name="connsiteY0" fmla="*/ 217714 h 872671"/>
              <a:gd name="connsiteX1" fmla="*/ 7520215 w 8612415"/>
              <a:gd name="connsiteY1" fmla="*/ 729343 h 872671"/>
              <a:gd name="connsiteX2" fmla="*/ 1108529 w 8612415"/>
              <a:gd name="connsiteY2" fmla="*/ 751114 h 872671"/>
              <a:gd name="connsiteX3" fmla="*/ 869043 w 8612415"/>
              <a:gd name="connsiteY3" fmla="*/ 0 h 8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2415" h="872671">
                <a:moveTo>
                  <a:pt x="7661729" y="217714"/>
                </a:moveTo>
                <a:cubicBezTo>
                  <a:pt x="8176986" y="432707"/>
                  <a:pt x="8612415" y="640443"/>
                  <a:pt x="7520215" y="729343"/>
                </a:cubicBezTo>
                <a:cubicBezTo>
                  <a:pt x="6428015" y="818243"/>
                  <a:pt x="2217058" y="872671"/>
                  <a:pt x="1108529" y="751114"/>
                </a:cubicBezTo>
                <a:cubicBezTo>
                  <a:pt x="0" y="629557"/>
                  <a:pt x="140607" y="320221"/>
                  <a:pt x="869043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0"/>
          <p:cNvGrpSpPr/>
          <p:nvPr/>
        </p:nvGrpSpPr>
        <p:grpSpPr>
          <a:xfrm rot="5400000">
            <a:off x="1295400" y="1600201"/>
            <a:ext cx="1295400" cy="1295400"/>
            <a:chOff x="619125" y="2333625"/>
            <a:chExt cx="2162175" cy="2028825"/>
          </a:xfrm>
        </p:grpSpPr>
        <p:grpSp>
          <p:nvGrpSpPr>
            <p:cNvPr id="5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236" name="Isosceles Triangle 235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219" name="Isosceles Triangle 218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Freeform 231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202" name="Isosceles Triangle 201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185" name="Isosceles Triangle 184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130"/>
          <p:cNvGrpSpPr/>
          <p:nvPr/>
        </p:nvGrpSpPr>
        <p:grpSpPr>
          <a:xfrm rot="5400000">
            <a:off x="6096000" y="1600200"/>
            <a:ext cx="1295400" cy="1295400"/>
            <a:chOff x="619125" y="2333625"/>
            <a:chExt cx="2162175" cy="2028825"/>
          </a:xfrm>
        </p:grpSpPr>
        <p:grpSp>
          <p:nvGrpSpPr>
            <p:cNvPr id="11" name="Group 19"/>
            <p:cNvGrpSpPr/>
            <p:nvPr/>
          </p:nvGrpSpPr>
          <p:grpSpPr>
            <a:xfrm flipH="1">
              <a:off x="619125" y="2390775"/>
              <a:ext cx="738448" cy="1971675"/>
              <a:chOff x="1828800" y="981075"/>
              <a:chExt cx="1905000" cy="1971675"/>
            </a:xfrm>
          </p:grpSpPr>
          <p:sp>
            <p:nvSpPr>
              <p:cNvPr id="364" name="Isosceles Triangle 363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Freeform 2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Freeform 3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Freeform 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Freeform 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Freeform 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Freeform 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Freeform 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1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Freeform 1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Freeform 1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Freeform 1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Freeform 1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Freeform 1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Freeform 1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Freeform 1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Freeform 1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1085824" y="2371725"/>
              <a:ext cx="738448" cy="1971675"/>
              <a:chOff x="1828800" y="981075"/>
              <a:chExt cx="1905000" cy="1971675"/>
            </a:xfrm>
          </p:grpSpPr>
          <p:sp>
            <p:nvSpPr>
              <p:cNvPr id="347" name="Isosceles Triangle 346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Freeform 347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Freeform 351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Freeform 352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Freeform 353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Freeform 354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Freeform 355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 356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 357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 358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reeform 359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Freeform 360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38"/>
            <p:cNvGrpSpPr/>
            <p:nvPr/>
          </p:nvGrpSpPr>
          <p:grpSpPr>
            <a:xfrm flipH="1">
              <a:off x="1576153" y="2333625"/>
              <a:ext cx="738448" cy="1971675"/>
              <a:chOff x="1828800" y="981075"/>
              <a:chExt cx="1905000" cy="1971675"/>
            </a:xfrm>
          </p:grpSpPr>
          <p:sp>
            <p:nvSpPr>
              <p:cNvPr id="330" name="Isosceles Triangle 329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10"/>
            <p:cNvGrpSpPr/>
            <p:nvPr/>
          </p:nvGrpSpPr>
          <p:grpSpPr>
            <a:xfrm>
              <a:off x="2042852" y="2362200"/>
              <a:ext cx="738448" cy="1971675"/>
              <a:chOff x="1828800" y="981075"/>
              <a:chExt cx="1905000" cy="1971675"/>
            </a:xfrm>
          </p:grpSpPr>
          <p:sp>
            <p:nvSpPr>
              <p:cNvPr id="313" name="Isosceles Triangle 312"/>
              <p:cNvSpPr/>
              <p:nvPr/>
            </p:nvSpPr>
            <p:spPr>
              <a:xfrm rot="10800000">
                <a:off x="2628900" y="2095500"/>
                <a:ext cx="304800" cy="39052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2647950" y="981075"/>
                <a:ext cx="135807" cy="1123950"/>
              </a:xfrm>
              <a:custGeom>
                <a:avLst/>
                <a:gdLst>
                  <a:gd name="connsiteX0" fmla="*/ 0 w 135807"/>
                  <a:gd name="connsiteY0" fmla="*/ 0 h 1123950"/>
                  <a:gd name="connsiteX1" fmla="*/ 9525 w 135807"/>
                  <a:gd name="connsiteY1" fmla="*/ 28575 h 1123950"/>
                  <a:gd name="connsiteX2" fmla="*/ 28575 w 135807"/>
                  <a:gd name="connsiteY2" fmla="*/ 523875 h 1123950"/>
                  <a:gd name="connsiteX3" fmla="*/ 66675 w 135807"/>
                  <a:gd name="connsiteY3" fmla="*/ 638175 h 1123950"/>
                  <a:gd name="connsiteX4" fmla="*/ 76200 w 135807"/>
                  <a:gd name="connsiteY4" fmla="*/ 676275 h 1123950"/>
                  <a:gd name="connsiteX5" fmla="*/ 114300 w 135807"/>
                  <a:gd name="connsiteY5" fmla="*/ 742950 h 1123950"/>
                  <a:gd name="connsiteX6" fmla="*/ 123825 w 135807"/>
                  <a:gd name="connsiteY6" fmla="*/ 828675 h 1123950"/>
                  <a:gd name="connsiteX7" fmla="*/ 133350 w 135807"/>
                  <a:gd name="connsiteY7" fmla="*/ 895350 h 1123950"/>
                  <a:gd name="connsiteX8" fmla="*/ 133350 w 135807"/>
                  <a:gd name="connsiteY8" fmla="*/ 1123950 h 1123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807" h="1123950">
                    <a:moveTo>
                      <a:pt x="0" y="0"/>
                    </a:moveTo>
                    <a:cubicBezTo>
                      <a:pt x="3175" y="9525"/>
                      <a:pt x="6767" y="18921"/>
                      <a:pt x="9525" y="28575"/>
                    </a:cubicBezTo>
                    <a:cubicBezTo>
                      <a:pt x="56115" y="191640"/>
                      <a:pt x="17676" y="320436"/>
                      <a:pt x="28575" y="523875"/>
                    </a:cubicBezTo>
                    <a:cubicBezTo>
                      <a:pt x="32813" y="602978"/>
                      <a:pt x="45817" y="582554"/>
                      <a:pt x="66675" y="638175"/>
                    </a:cubicBezTo>
                    <a:cubicBezTo>
                      <a:pt x="71272" y="650432"/>
                      <a:pt x="71603" y="664018"/>
                      <a:pt x="76200" y="676275"/>
                    </a:cubicBezTo>
                    <a:cubicBezTo>
                      <a:pt x="86558" y="703897"/>
                      <a:pt x="98509" y="719263"/>
                      <a:pt x="114300" y="742950"/>
                    </a:cubicBezTo>
                    <a:cubicBezTo>
                      <a:pt x="117475" y="771525"/>
                      <a:pt x="120259" y="800146"/>
                      <a:pt x="123825" y="828675"/>
                    </a:cubicBezTo>
                    <a:cubicBezTo>
                      <a:pt x="126610" y="850952"/>
                      <a:pt x="132626" y="872911"/>
                      <a:pt x="133350" y="895350"/>
                    </a:cubicBezTo>
                    <a:cubicBezTo>
                      <a:pt x="135807" y="971510"/>
                      <a:pt x="133350" y="1047750"/>
                      <a:pt x="133350" y="11239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2667000" y="1028700"/>
                <a:ext cx="266700" cy="428625"/>
              </a:xfrm>
              <a:custGeom>
                <a:avLst/>
                <a:gdLst>
                  <a:gd name="connsiteX0" fmla="*/ 266700 w 266700"/>
                  <a:gd name="connsiteY0" fmla="*/ 0 h 428625"/>
                  <a:gd name="connsiteX1" fmla="*/ 219075 w 266700"/>
                  <a:gd name="connsiteY1" fmla="*/ 57150 h 428625"/>
                  <a:gd name="connsiteX2" fmla="*/ 209550 w 266700"/>
                  <a:gd name="connsiteY2" fmla="*/ 85725 h 428625"/>
                  <a:gd name="connsiteX3" fmla="*/ 180975 w 266700"/>
                  <a:gd name="connsiteY3" fmla="*/ 123825 h 428625"/>
                  <a:gd name="connsiteX4" fmla="*/ 161925 w 266700"/>
                  <a:gd name="connsiteY4" fmla="*/ 161925 h 428625"/>
                  <a:gd name="connsiteX5" fmla="*/ 123825 w 266700"/>
                  <a:gd name="connsiteY5" fmla="*/ 219075 h 428625"/>
                  <a:gd name="connsiteX6" fmla="*/ 95250 w 266700"/>
                  <a:gd name="connsiteY6" fmla="*/ 285750 h 428625"/>
                  <a:gd name="connsiteX7" fmla="*/ 85725 w 266700"/>
                  <a:gd name="connsiteY7" fmla="*/ 314325 h 428625"/>
                  <a:gd name="connsiteX8" fmla="*/ 19050 w 266700"/>
                  <a:gd name="connsiteY8" fmla="*/ 400050 h 428625"/>
                  <a:gd name="connsiteX9" fmla="*/ 0 w 266700"/>
                  <a:gd name="connsiteY9" fmla="*/ 4286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700" h="428625">
                    <a:moveTo>
                      <a:pt x="266700" y="0"/>
                    </a:moveTo>
                    <a:cubicBezTo>
                      <a:pt x="245634" y="21066"/>
                      <a:pt x="232336" y="30628"/>
                      <a:pt x="219075" y="57150"/>
                    </a:cubicBezTo>
                    <a:cubicBezTo>
                      <a:pt x="214585" y="66130"/>
                      <a:pt x="214531" y="77008"/>
                      <a:pt x="209550" y="85725"/>
                    </a:cubicBezTo>
                    <a:cubicBezTo>
                      <a:pt x="201674" y="99508"/>
                      <a:pt x="189389" y="110363"/>
                      <a:pt x="180975" y="123825"/>
                    </a:cubicBezTo>
                    <a:cubicBezTo>
                      <a:pt x="173450" y="135866"/>
                      <a:pt x="169230" y="149749"/>
                      <a:pt x="161925" y="161925"/>
                    </a:cubicBezTo>
                    <a:cubicBezTo>
                      <a:pt x="150145" y="181558"/>
                      <a:pt x="131065" y="197355"/>
                      <a:pt x="123825" y="219075"/>
                    </a:cubicBezTo>
                    <a:cubicBezTo>
                      <a:pt x="101487" y="286088"/>
                      <a:pt x="130560" y="203360"/>
                      <a:pt x="95250" y="285750"/>
                    </a:cubicBezTo>
                    <a:cubicBezTo>
                      <a:pt x="91295" y="294978"/>
                      <a:pt x="90601" y="305548"/>
                      <a:pt x="85725" y="314325"/>
                    </a:cubicBezTo>
                    <a:cubicBezTo>
                      <a:pt x="37577" y="400991"/>
                      <a:pt x="65330" y="344514"/>
                      <a:pt x="19050" y="400050"/>
                    </a:cubicBezTo>
                    <a:cubicBezTo>
                      <a:pt x="11721" y="408844"/>
                      <a:pt x="0" y="428625"/>
                      <a:pt x="0" y="4286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2552700" y="1114425"/>
                <a:ext cx="142875" cy="314325"/>
              </a:xfrm>
              <a:custGeom>
                <a:avLst/>
                <a:gdLst>
                  <a:gd name="connsiteX0" fmla="*/ 0 w 142875"/>
                  <a:gd name="connsiteY0" fmla="*/ 0 h 314325"/>
                  <a:gd name="connsiteX1" fmla="*/ 9525 w 142875"/>
                  <a:gd name="connsiteY1" fmla="*/ 57150 h 314325"/>
                  <a:gd name="connsiteX2" fmla="*/ 47625 w 142875"/>
                  <a:gd name="connsiteY2" fmla="*/ 123825 h 314325"/>
                  <a:gd name="connsiteX3" fmla="*/ 76200 w 142875"/>
                  <a:gd name="connsiteY3" fmla="*/ 190500 h 314325"/>
                  <a:gd name="connsiteX4" fmla="*/ 123825 w 142875"/>
                  <a:gd name="connsiteY4" fmla="*/ 257175 h 314325"/>
                  <a:gd name="connsiteX5" fmla="*/ 142875 w 142875"/>
                  <a:gd name="connsiteY5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" h="314325">
                    <a:moveTo>
                      <a:pt x="0" y="0"/>
                    </a:moveTo>
                    <a:cubicBezTo>
                      <a:pt x="3175" y="19050"/>
                      <a:pt x="3976" y="38652"/>
                      <a:pt x="9525" y="57150"/>
                    </a:cubicBezTo>
                    <a:cubicBezTo>
                      <a:pt x="18615" y="87449"/>
                      <a:pt x="32857" y="97980"/>
                      <a:pt x="47625" y="123825"/>
                    </a:cubicBezTo>
                    <a:cubicBezTo>
                      <a:pt x="126907" y="262568"/>
                      <a:pt x="22770" y="83639"/>
                      <a:pt x="76200" y="190500"/>
                    </a:cubicBezTo>
                    <a:cubicBezTo>
                      <a:pt x="83164" y="204428"/>
                      <a:pt x="117353" y="248546"/>
                      <a:pt x="123825" y="257175"/>
                    </a:cubicBezTo>
                    <a:cubicBezTo>
                      <a:pt x="135072" y="302163"/>
                      <a:pt x="127496" y="283566"/>
                      <a:pt x="142875" y="314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2190750" y="2400300"/>
                <a:ext cx="533400" cy="390525"/>
              </a:xfrm>
              <a:custGeom>
                <a:avLst/>
                <a:gdLst>
                  <a:gd name="connsiteX0" fmla="*/ 0 w 533400"/>
                  <a:gd name="connsiteY0" fmla="*/ 390525 h 390525"/>
                  <a:gd name="connsiteX1" fmla="*/ 152400 w 533400"/>
                  <a:gd name="connsiteY1" fmla="*/ 285750 h 390525"/>
                  <a:gd name="connsiteX2" fmla="*/ 228600 w 533400"/>
                  <a:gd name="connsiteY2" fmla="*/ 247650 h 390525"/>
                  <a:gd name="connsiteX3" fmla="*/ 304800 w 533400"/>
                  <a:gd name="connsiteY3" fmla="*/ 180975 h 390525"/>
                  <a:gd name="connsiteX4" fmla="*/ 342900 w 533400"/>
                  <a:gd name="connsiteY4" fmla="*/ 161925 h 390525"/>
                  <a:gd name="connsiteX5" fmla="*/ 390525 w 533400"/>
                  <a:gd name="connsiteY5" fmla="*/ 133350 h 390525"/>
                  <a:gd name="connsiteX6" fmla="*/ 428625 w 533400"/>
                  <a:gd name="connsiteY6" fmla="*/ 114300 h 390525"/>
                  <a:gd name="connsiteX7" fmla="*/ 485775 w 533400"/>
                  <a:gd name="connsiteY7" fmla="*/ 76200 h 390525"/>
                  <a:gd name="connsiteX8" fmla="*/ 523875 w 533400"/>
                  <a:gd name="connsiteY8" fmla="*/ 9525 h 390525"/>
                  <a:gd name="connsiteX9" fmla="*/ 533400 w 533400"/>
                  <a:gd name="connsiteY9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390525">
                    <a:moveTo>
                      <a:pt x="0" y="390525"/>
                    </a:moveTo>
                    <a:cubicBezTo>
                      <a:pt x="66312" y="340791"/>
                      <a:pt x="49179" y="352540"/>
                      <a:pt x="152400" y="285750"/>
                    </a:cubicBezTo>
                    <a:cubicBezTo>
                      <a:pt x="200199" y="254821"/>
                      <a:pt x="187036" y="261505"/>
                      <a:pt x="228600" y="247650"/>
                    </a:cubicBezTo>
                    <a:cubicBezTo>
                      <a:pt x="256140" y="220110"/>
                      <a:pt x="269914" y="204232"/>
                      <a:pt x="304800" y="180975"/>
                    </a:cubicBezTo>
                    <a:cubicBezTo>
                      <a:pt x="316614" y="173099"/>
                      <a:pt x="330488" y="168821"/>
                      <a:pt x="342900" y="161925"/>
                    </a:cubicBezTo>
                    <a:cubicBezTo>
                      <a:pt x="359084" y="152934"/>
                      <a:pt x="374341" y="142341"/>
                      <a:pt x="390525" y="133350"/>
                    </a:cubicBezTo>
                    <a:cubicBezTo>
                      <a:pt x="402937" y="126454"/>
                      <a:pt x="416449" y="121605"/>
                      <a:pt x="428625" y="114300"/>
                    </a:cubicBezTo>
                    <a:cubicBezTo>
                      <a:pt x="448258" y="102520"/>
                      <a:pt x="485775" y="76200"/>
                      <a:pt x="485775" y="76200"/>
                    </a:cubicBezTo>
                    <a:cubicBezTo>
                      <a:pt x="501595" y="44560"/>
                      <a:pt x="503680" y="36451"/>
                      <a:pt x="523875" y="9525"/>
                    </a:cubicBezTo>
                    <a:cubicBezTo>
                      <a:pt x="526569" y="5933"/>
                      <a:pt x="530225" y="3175"/>
                      <a:pt x="5334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2257425" y="2600325"/>
                <a:ext cx="219075" cy="21261"/>
              </a:xfrm>
              <a:custGeom>
                <a:avLst/>
                <a:gdLst>
                  <a:gd name="connsiteX0" fmla="*/ 0 w 219075"/>
                  <a:gd name="connsiteY0" fmla="*/ 0 h 21261"/>
                  <a:gd name="connsiteX1" fmla="*/ 123825 w 219075"/>
                  <a:gd name="connsiteY1" fmla="*/ 9525 h 21261"/>
                  <a:gd name="connsiteX2" fmla="*/ 152400 w 219075"/>
                  <a:gd name="connsiteY2" fmla="*/ 19050 h 21261"/>
                  <a:gd name="connsiteX3" fmla="*/ 219075 w 219075"/>
                  <a:gd name="connsiteY3" fmla="*/ 19050 h 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9075" h="21261">
                    <a:moveTo>
                      <a:pt x="0" y="0"/>
                    </a:moveTo>
                    <a:cubicBezTo>
                      <a:pt x="41275" y="3175"/>
                      <a:pt x="82748" y="4390"/>
                      <a:pt x="123825" y="9525"/>
                    </a:cubicBezTo>
                    <a:cubicBezTo>
                      <a:pt x="133788" y="10770"/>
                      <a:pt x="142410" y="18051"/>
                      <a:pt x="152400" y="19050"/>
                    </a:cubicBezTo>
                    <a:cubicBezTo>
                      <a:pt x="174515" y="21261"/>
                      <a:pt x="196850" y="19050"/>
                      <a:pt x="219075" y="19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2838450" y="2381250"/>
                <a:ext cx="419100" cy="352425"/>
              </a:xfrm>
              <a:custGeom>
                <a:avLst/>
                <a:gdLst>
                  <a:gd name="connsiteX0" fmla="*/ 419100 w 419100"/>
                  <a:gd name="connsiteY0" fmla="*/ 352425 h 352425"/>
                  <a:gd name="connsiteX1" fmla="*/ 400050 w 419100"/>
                  <a:gd name="connsiteY1" fmla="*/ 314325 h 352425"/>
                  <a:gd name="connsiteX2" fmla="*/ 323850 w 419100"/>
                  <a:gd name="connsiteY2" fmla="*/ 228600 h 352425"/>
                  <a:gd name="connsiteX3" fmla="*/ 295275 w 419100"/>
                  <a:gd name="connsiteY3" fmla="*/ 209550 h 352425"/>
                  <a:gd name="connsiteX4" fmla="*/ 247650 w 419100"/>
                  <a:gd name="connsiteY4" fmla="*/ 171450 h 352425"/>
                  <a:gd name="connsiteX5" fmla="*/ 190500 w 419100"/>
                  <a:gd name="connsiteY5" fmla="*/ 133350 h 352425"/>
                  <a:gd name="connsiteX6" fmla="*/ 152400 w 419100"/>
                  <a:gd name="connsiteY6" fmla="*/ 104775 h 352425"/>
                  <a:gd name="connsiteX7" fmla="*/ 85725 w 419100"/>
                  <a:gd name="connsiteY7" fmla="*/ 57150 h 352425"/>
                  <a:gd name="connsiteX8" fmla="*/ 57150 w 419100"/>
                  <a:gd name="connsiteY8" fmla="*/ 28575 h 352425"/>
                  <a:gd name="connsiteX9" fmla="*/ 28575 w 419100"/>
                  <a:gd name="connsiteY9" fmla="*/ 9525 h 352425"/>
                  <a:gd name="connsiteX10" fmla="*/ 0 w 419100"/>
                  <a:gd name="connsiteY10" fmla="*/ 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9100" h="352425">
                    <a:moveTo>
                      <a:pt x="419100" y="352425"/>
                    </a:moveTo>
                    <a:cubicBezTo>
                      <a:pt x="412750" y="339725"/>
                      <a:pt x="407926" y="326139"/>
                      <a:pt x="400050" y="314325"/>
                    </a:cubicBezTo>
                    <a:cubicBezTo>
                      <a:pt x="383110" y="288915"/>
                      <a:pt x="347720" y="249060"/>
                      <a:pt x="323850" y="228600"/>
                    </a:cubicBezTo>
                    <a:cubicBezTo>
                      <a:pt x="315158" y="221150"/>
                      <a:pt x="304433" y="216419"/>
                      <a:pt x="295275" y="209550"/>
                    </a:cubicBezTo>
                    <a:cubicBezTo>
                      <a:pt x="279011" y="197352"/>
                      <a:pt x="264092" y="183407"/>
                      <a:pt x="247650" y="171450"/>
                    </a:cubicBezTo>
                    <a:cubicBezTo>
                      <a:pt x="229134" y="157984"/>
                      <a:pt x="208816" y="147087"/>
                      <a:pt x="190500" y="133350"/>
                    </a:cubicBezTo>
                    <a:cubicBezTo>
                      <a:pt x="177800" y="123825"/>
                      <a:pt x="165318" y="114002"/>
                      <a:pt x="152400" y="104775"/>
                    </a:cubicBezTo>
                    <a:cubicBezTo>
                      <a:pt x="122247" y="83237"/>
                      <a:pt x="116854" y="83832"/>
                      <a:pt x="85725" y="57150"/>
                    </a:cubicBezTo>
                    <a:cubicBezTo>
                      <a:pt x="75498" y="48384"/>
                      <a:pt x="67498" y="37199"/>
                      <a:pt x="57150" y="28575"/>
                    </a:cubicBezTo>
                    <a:cubicBezTo>
                      <a:pt x="48356" y="21246"/>
                      <a:pt x="38814" y="14645"/>
                      <a:pt x="28575" y="9525"/>
                    </a:cubicBezTo>
                    <a:cubicBezTo>
                      <a:pt x="19595" y="5035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095625" y="2381250"/>
                <a:ext cx="25589" cy="180975"/>
              </a:xfrm>
              <a:custGeom>
                <a:avLst/>
                <a:gdLst>
                  <a:gd name="connsiteX0" fmla="*/ 0 w 25589"/>
                  <a:gd name="connsiteY0" fmla="*/ 0 h 180975"/>
                  <a:gd name="connsiteX1" fmla="*/ 9525 w 25589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589" h="180975">
                    <a:moveTo>
                      <a:pt x="0" y="0"/>
                    </a:moveTo>
                    <a:cubicBezTo>
                      <a:pt x="25589" y="76768"/>
                      <a:pt x="9525" y="18535"/>
                      <a:pt x="9525" y="1809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2981325" y="2076450"/>
                <a:ext cx="752475" cy="718506"/>
              </a:xfrm>
              <a:custGeom>
                <a:avLst/>
                <a:gdLst>
                  <a:gd name="connsiteX0" fmla="*/ 0 w 752475"/>
                  <a:gd name="connsiteY0" fmla="*/ 0 h 718506"/>
                  <a:gd name="connsiteX1" fmla="*/ 28575 w 752475"/>
                  <a:gd name="connsiteY1" fmla="*/ 28575 h 718506"/>
                  <a:gd name="connsiteX2" fmla="*/ 57150 w 752475"/>
                  <a:gd name="connsiteY2" fmla="*/ 47625 h 718506"/>
                  <a:gd name="connsiteX3" fmla="*/ 114300 w 752475"/>
                  <a:gd name="connsiteY3" fmla="*/ 104775 h 718506"/>
                  <a:gd name="connsiteX4" fmla="*/ 171450 w 752475"/>
                  <a:gd name="connsiteY4" fmla="*/ 142875 h 718506"/>
                  <a:gd name="connsiteX5" fmla="*/ 200025 w 752475"/>
                  <a:gd name="connsiteY5" fmla="*/ 161925 h 718506"/>
                  <a:gd name="connsiteX6" fmla="*/ 257175 w 752475"/>
                  <a:gd name="connsiteY6" fmla="*/ 190500 h 718506"/>
                  <a:gd name="connsiteX7" fmla="*/ 352425 w 752475"/>
                  <a:gd name="connsiteY7" fmla="*/ 304800 h 718506"/>
                  <a:gd name="connsiteX8" fmla="*/ 419100 w 752475"/>
                  <a:gd name="connsiteY8" fmla="*/ 342900 h 718506"/>
                  <a:gd name="connsiteX9" fmla="*/ 447675 w 752475"/>
                  <a:gd name="connsiteY9" fmla="*/ 371475 h 718506"/>
                  <a:gd name="connsiteX10" fmla="*/ 514350 w 752475"/>
                  <a:gd name="connsiteY10" fmla="*/ 419100 h 718506"/>
                  <a:gd name="connsiteX11" fmla="*/ 533400 w 752475"/>
                  <a:gd name="connsiteY11" fmla="*/ 476250 h 718506"/>
                  <a:gd name="connsiteX12" fmla="*/ 542925 w 752475"/>
                  <a:gd name="connsiteY12" fmla="*/ 514350 h 718506"/>
                  <a:gd name="connsiteX13" fmla="*/ 561975 w 752475"/>
                  <a:gd name="connsiteY13" fmla="*/ 571500 h 718506"/>
                  <a:gd name="connsiteX14" fmla="*/ 571500 w 752475"/>
                  <a:gd name="connsiteY14" fmla="*/ 600075 h 718506"/>
                  <a:gd name="connsiteX15" fmla="*/ 628650 w 752475"/>
                  <a:gd name="connsiteY15" fmla="*/ 676275 h 718506"/>
                  <a:gd name="connsiteX16" fmla="*/ 685800 w 752475"/>
                  <a:gd name="connsiteY16" fmla="*/ 714375 h 718506"/>
                  <a:gd name="connsiteX17" fmla="*/ 752475 w 752475"/>
                  <a:gd name="connsiteY17" fmla="*/ 695325 h 71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2475" h="718506">
                    <a:moveTo>
                      <a:pt x="0" y="0"/>
                    </a:moveTo>
                    <a:cubicBezTo>
                      <a:pt x="9525" y="9525"/>
                      <a:pt x="18227" y="19951"/>
                      <a:pt x="28575" y="28575"/>
                    </a:cubicBezTo>
                    <a:cubicBezTo>
                      <a:pt x="37369" y="35904"/>
                      <a:pt x="49055" y="39530"/>
                      <a:pt x="57150" y="47625"/>
                    </a:cubicBezTo>
                    <a:cubicBezTo>
                      <a:pt x="125753" y="116228"/>
                      <a:pt x="10536" y="32140"/>
                      <a:pt x="114300" y="104775"/>
                    </a:cubicBezTo>
                    <a:cubicBezTo>
                      <a:pt x="133057" y="117905"/>
                      <a:pt x="152400" y="130175"/>
                      <a:pt x="171450" y="142875"/>
                    </a:cubicBezTo>
                    <a:cubicBezTo>
                      <a:pt x="180975" y="149225"/>
                      <a:pt x="189165" y="158305"/>
                      <a:pt x="200025" y="161925"/>
                    </a:cubicBezTo>
                    <a:cubicBezTo>
                      <a:pt x="239460" y="175070"/>
                      <a:pt x="220246" y="165881"/>
                      <a:pt x="257175" y="190500"/>
                    </a:cubicBezTo>
                    <a:cubicBezTo>
                      <a:pt x="279056" y="223321"/>
                      <a:pt x="315755" y="286465"/>
                      <a:pt x="352425" y="304800"/>
                    </a:cubicBezTo>
                    <a:cubicBezTo>
                      <a:pt x="375716" y="316445"/>
                      <a:pt x="398905" y="326071"/>
                      <a:pt x="419100" y="342900"/>
                    </a:cubicBezTo>
                    <a:cubicBezTo>
                      <a:pt x="429448" y="351524"/>
                      <a:pt x="437448" y="362709"/>
                      <a:pt x="447675" y="371475"/>
                    </a:cubicBezTo>
                    <a:cubicBezTo>
                      <a:pt x="468350" y="389197"/>
                      <a:pt x="491735" y="404023"/>
                      <a:pt x="514350" y="419100"/>
                    </a:cubicBezTo>
                    <a:cubicBezTo>
                      <a:pt x="520700" y="438150"/>
                      <a:pt x="528530" y="456769"/>
                      <a:pt x="533400" y="476250"/>
                    </a:cubicBezTo>
                    <a:cubicBezTo>
                      <a:pt x="536575" y="488950"/>
                      <a:pt x="539163" y="501811"/>
                      <a:pt x="542925" y="514350"/>
                    </a:cubicBezTo>
                    <a:cubicBezTo>
                      <a:pt x="548695" y="533584"/>
                      <a:pt x="555625" y="552450"/>
                      <a:pt x="561975" y="571500"/>
                    </a:cubicBezTo>
                    <a:cubicBezTo>
                      <a:pt x="565150" y="581025"/>
                      <a:pt x="565476" y="592043"/>
                      <a:pt x="571500" y="600075"/>
                    </a:cubicBezTo>
                    <a:cubicBezTo>
                      <a:pt x="590550" y="625475"/>
                      <a:pt x="602232" y="658663"/>
                      <a:pt x="628650" y="676275"/>
                    </a:cubicBezTo>
                    <a:lnTo>
                      <a:pt x="685800" y="714375"/>
                    </a:lnTo>
                    <a:cubicBezTo>
                      <a:pt x="747379" y="704112"/>
                      <a:pt x="729294" y="718506"/>
                      <a:pt x="752475" y="6953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2000250" y="2133600"/>
                <a:ext cx="628650" cy="394568"/>
              </a:xfrm>
              <a:custGeom>
                <a:avLst/>
                <a:gdLst>
                  <a:gd name="connsiteX0" fmla="*/ 628650 w 628650"/>
                  <a:gd name="connsiteY0" fmla="*/ 0 h 394568"/>
                  <a:gd name="connsiteX1" fmla="*/ 514350 w 628650"/>
                  <a:gd name="connsiteY1" fmla="*/ 28575 h 394568"/>
                  <a:gd name="connsiteX2" fmla="*/ 476250 w 628650"/>
                  <a:gd name="connsiteY2" fmla="*/ 85725 h 394568"/>
                  <a:gd name="connsiteX3" fmla="*/ 419100 w 628650"/>
                  <a:gd name="connsiteY3" fmla="*/ 142875 h 394568"/>
                  <a:gd name="connsiteX4" fmla="*/ 400050 w 628650"/>
                  <a:gd name="connsiteY4" fmla="*/ 190500 h 394568"/>
                  <a:gd name="connsiteX5" fmla="*/ 390525 w 628650"/>
                  <a:gd name="connsiteY5" fmla="*/ 219075 h 394568"/>
                  <a:gd name="connsiteX6" fmla="*/ 333375 w 628650"/>
                  <a:gd name="connsiteY6" fmla="*/ 295275 h 394568"/>
                  <a:gd name="connsiteX7" fmla="*/ 276225 w 628650"/>
                  <a:gd name="connsiteY7" fmla="*/ 352425 h 394568"/>
                  <a:gd name="connsiteX8" fmla="*/ 0 w 628650"/>
                  <a:gd name="connsiteY8" fmla="*/ 371475 h 3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8650" h="394568">
                    <a:moveTo>
                      <a:pt x="628650" y="0"/>
                    </a:moveTo>
                    <a:cubicBezTo>
                      <a:pt x="601195" y="3432"/>
                      <a:pt x="540491" y="2434"/>
                      <a:pt x="514350" y="28575"/>
                    </a:cubicBezTo>
                    <a:cubicBezTo>
                      <a:pt x="498161" y="44764"/>
                      <a:pt x="492439" y="69536"/>
                      <a:pt x="476250" y="85725"/>
                    </a:cubicBezTo>
                    <a:lnTo>
                      <a:pt x="419100" y="142875"/>
                    </a:lnTo>
                    <a:cubicBezTo>
                      <a:pt x="412750" y="158750"/>
                      <a:pt x="406053" y="174491"/>
                      <a:pt x="400050" y="190500"/>
                    </a:cubicBezTo>
                    <a:cubicBezTo>
                      <a:pt x="396525" y="199901"/>
                      <a:pt x="395915" y="210604"/>
                      <a:pt x="390525" y="219075"/>
                    </a:cubicBezTo>
                    <a:cubicBezTo>
                      <a:pt x="373479" y="245861"/>
                      <a:pt x="355826" y="272824"/>
                      <a:pt x="333375" y="295275"/>
                    </a:cubicBezTo>
                    <a:cubicBezTo>
                      <a:pt x="314325" y="314325"/>
                      <a:pt x="301783" y="343906"/>
                      <a:pt x="276225" y="352425"/>
                    </a:cubicBezTo>
                    <a:cubicBezTo>
                      <a:pt x="149797" y="394568"/>
                      <a:pt x="239155" y="371475"/>
                      <a:pt x="0" y="37147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3295650" y="2305050"/>
                <a:ext cx="57150" cy="288392"/>
              </a:xfrm>
              <a:custGeom>
                <a:avLst/>
                <a:gdLst>
                  <a:gd name="connsiteX0" fmla="*/ 0 w 57150"/>
                  <a:gd name="connsiteY0" fmla="*/ 0 h 288392"/>
                  <a:gd name="connsiteX1" fmla="*/ 19050 w 57150"/>
                  <a:gd name="connsiteY1" fmla="*/ 161925 h 288392"/>
                  <a:gd name="connsiteX2" fmla="*/ 28575 w 57150"/>
                  <a:gd name="connsiteY2" fmla="*/ 190500 h 288392"/>
                  <a:gd name="connsiteX3" fmla="*/ 47625 w 57150"/>
                  <a:gd name="connsiteY3" fmla="*/ 285750 h 288392"/>
                  <a:gd name="connsiteX4" fmla="*/ 57150 w 57150"/>
                  <a:gd name="connsiteY4" fmla="*/ 285750 h 28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288392">
                    <a:moveTo>
                      <a:pt x="0" y="0"/>
                    </a:moveTo>
                    <a:cubicBezTo>
                      <a:pt x="1849" y="16642"/>
                      <a:pt x="15310" y="141353"/>
                      <a:pt x="19050" y="161925"/>
                    </a:cubicBezTo>
                    <a:cubicBezTo>
                      <a:pt x="20846" y="171803"/>
                      <a:pt x="25400" y="180975"/>
                      <a:pt x="28575" y="190500"/>
                    </a:cubicBezTo>
                    <a:cubicBezTo>
                      <a:pt x="29382" y="196147"/>
                      <a:pt x="35534" y="267614"/>
                      <a:pt x="47625" y="285750"/>
                    </a:cubicBezTo>
                    <a:cubicBezTo>
                      <a:pt x="49386" y="288392"/>
                      <a:pt x="53975" y="285750"/>
                      <a:pt x="57150" y="2857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2343150" y="2705100"/>
                <a:ext cx="76200" cy="247650"/>
              </a:xfrm>
              <a:custGeom>
                <a:avLst/>
                <a:gdLst>
                  <a:gd name="connsiteX0" fmla="*/ 0 w 76200"/>
                  <a:gd name="connsiteY0" fmla="*/ 0 h 247650"/>
                  <a:gd name="connsiteX1" fmla="*/ 28575 w 76200"/>
                  <a:gd name="connsiteY1" fmla="*/ 28575 h 247650"/>
                  <a:gd name="connsiteX2" fmla="*/ 57150 w 76200"/>
                  <a:gd name="connsiteY2" fmla="*/ 238125 h 247650"/>
                  <a:gd name="connsiteX3" fmla="*/ 76200 w 7620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47650">
                    <a:moveTo>
                      <a:pt x="0" y="0"/>
                    </a:moveTo>
                    <a:cubicBezTo>
                      <a:pt x="9525" y="9525"/>
                      <a:pt x="26055" y="15343"/>
                      <a:pt x="28575" y="28575"/>
                    </a:cubicBezTo>
                    <a:cubicBezTo>
                      <a:pt x="38013" y="78123"/>
                      <a:pt x="12719" y="182587"/>
                      <a:pt x="57150" y="238125"/>
                    </a:cubicBezTo>
                    <a:cubicBezTo>
                      <a:pt x="61585" y="243669"/>
                      <a:pt x="69850" y="244475"/>
                      <a:pt x="76200" y="2476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3009900" y="2505075"/>
                <a:ext cx="104907" cy="352425"/>
              </a:xfrm>
              <a:custGeom>
                <a:avLst/>
                <a:gdLst>
                  <a:gd name="connsiteX0" fmla="*/ 0 w 104907"/>
                  <a:gd name="connsiteY0" fmla="*/ 0 h 352425"/>
                  <a:gd name="connsiteX1" fmla="*/ 28575 w 104907"/>
                  <a:gd name="connsiteY1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07" h="352425">
                    <a:moveTo>
                      <a:pt x="0" y="0"/>
                    </a:moveTo>
                    <a:cubicBezTo>
                      <a:pt x="104907" y="104907"/>
                      <a:pt x="28575" y="15105"/>
                      <a:pt x="28575" y="35242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034509" y="2679386"/>
                <a:ext cx="194466" cy="225739"/>
              </a:xfrm>
              <a:custGeom>
                <a:avLst/>
                <a:gdLst>
                  <a:gd name="connsiteX0" fmla="*/ 13491 w 194466"/>
                  <a:gd name="connsiteY0" fmla="*/ 16189 h 225739"/>
                  <a:gd name="connsiteX1" fmla="*/ 61116 w 194466"/>
                  <a:gd name="connsiteY1" fmla="*/ 73339 h 225739"/>
                  <a:gd name="connsiteX2" fmla="*/ 108741 w 194466"/>
                  <a:gd name="connsiteY2" fmla="*/ 120964 h 225739"/>
                  <a:gd name="connsiteX3" fmla="*/ 127791 w 194466"/>
                  <a:gd name="connsiteY3" fmla="*/ 149539 h 225739"/>
                  <a:gd name="connsiteX4" fmla="*/ 137316 w 194466"/>
                  <a:gd name="connsiteY4" fmla="*/ 178114 h 225739"/>
                  <a:gd name="connsiteX5" fmla="*/ 165891 w 194466"/>
                  <a:gd name="connsiteY5" fmla="*/ 187639 h 225739"/>
                  <a:gd name="connsiteX6" fmla="*/ 194466 w 194466"/>
                  <a:gd name="connsiteY6" fmla="*/ 225739 h 22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466" h="225739">
                    <a:moveTo>
                      <a:pt x="13491" y="16189"/>
                    </a:moveTo>
                    <a:cubicBezTo>
                      <a:pt x="60789" y="87135"/>
                      <a:pt x="0" y="0"/>
                      <a:pt x="61116" y="73339"/>
                    </a:cubicBezTo>
                    <a:cubicBezTo>
                      <a:pt x="100803" y="120964"/>
                      <a:pt x="56353" y="86039"/>
                      <a:pt x="108741" y="120964"/>
                    </a:cubicBezTo>
                    <a:cubicBezTo>
                      <a:pt x="115091" y="130489"/>
                      <a:pt x="122671" y="139300"/>
                      <a:pt x="127791" y="149539"/>
                    </a:cubicBezTo>
                    <a:cubicBezTo>
                      <a:pt x="132281" y="158519"/>
                      <a:pt x="130216" y="171014"/>
                      <a:pt x="137316" y="178114"/>
                    </a:cubicBezTo>
                    <a:cubicBezTo>
                      <a:pt x="144416" y="185214"/>
                      <a:pt x="156366" y="184464"/>
                      <a:pt x="165891" y="187639"/>
                    </a:cubicBezTo>
                    <a:cubicBezTo>
                      <a:pt x="177661" y="222949"/>
                      <a:pt x="166436" y="211724"/>
                      <a:pt x="194466" y="22573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1828800" y="2495550"/>
                <a:ext cx="342900" cy="400050"/>
              </a:xfrm>
              <a:custGeom>
                <a:avLst/>
                <a:gdLst>
                  <a:gd name="connsiteX0" fmla="*/ 342900 w 342900"/>
                  <a:gd name="connsiteY0" fmla="*/ 0 h 400050"/>
                  <a:gd name="connsiteX1" fmla="*/ 304800 w 342900"/>
                  <a:gd name="connsiteY1" fmla="*/ 76200 h 400050"/>
                  <a:gd name="connsiteX2" fmla="*/ 285750 w 342900"/>
                  <a:gd name="connsiteY2" fmla="*/ 114300 h 400050"/>
                  <a:gd name="connsiteX3" fmla="*/ 257175 w 342900"/>
                  <a:gd name="connsiteY3" fmla="*/ 133350 h 400050"/>
                  <a:gd name="connsiteX4" fmla="*/ 247650 w 342900"/>
                  <a:gd name="connsiteY4" fmla="*/ 161925 h 400050"/>
                  <a:gd name="connsiteX5" fmla="*/ 200025 w 342900"/>
                  <a:gd name="connsiteY5" fmla="*/ 228600 h 400050"/>
                  <a:gd name="connsiteX6" fmla="*/ 152400 w 342900"/>
                  <a:gd name="connsiteY6" fmla="*/ 266700 h 400050"/>
                  <a:gd name="connsiteX7" fmla="*/ 38100 w 342900"/>
                  <a:gd name="connsiteY7" fmla="*/ 361950 h 400050"/>
                  <a:gd name="connsiteX8" fmla="*/ 0 w 342900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400050">
                    <a:moveTo>
                      <a:pt x="342900" y="0"/>
                    </a:moveTo>
                    <a:lnTo>
                      <a:pt x="304800" y="76200"/>
                    </a:lnTo>
                    <a:cubicBezTo>
                      <a:pt x="298450" y="88900"/>
                      <a:pt x="297564" y="106424"/>
                      <a:pt x="285750" y="114300"/>
                    </a:cubicBezTo>
                    <a:lnTo>
                      <a:pt x="257175" y="133350"/>
                    </a:lnTo>
                    <a:cubicBezTo>
                      <a:pt x="254000" y="142875"/>
                      <a:pt x="252140" y="152945"/>
                      <a:pt x="247650" y="161925"/>
                    </a:cubicBezTo>
                    <a:cubicBezTo>
                      <a:pt x="242242" y="172742"/>
                      <a:pt x="204339" y="224286"/>
                      <a:pt x="200025" y="228600"/>
                    </a:cubicBezTo>
                    <a:cubicBezTo>
                      <a:pt x="185650" y="242975"/>
                      <a:pt x="167338" y="252911"/>
                      <a:pt x="152400" y="266700"/>
                    </a:cubicBezTo>
                    <a:cubicBezTo>
                      <a:pt x="50480" y="360780"/>
                      <a:pt x="114527" y="323737"/>
                      <a:pt x="38100" y="361950"/>
                    </a:cubicBezTo>
                    <a:cubicBezTo>
                      <a:pt x="15112" y="396432"/>
                      <a:pt x="29289" y="385405"/>
                      <a:pt x="0" y="40005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2209800" y="1028700"/>
                <a:ext cx="504825" cy="561975"/>
              </a:xfrm>
              <a:custGeom>
                <a:avLst/>
                <a:gdLst>
                  <a:gd name="connsiteX0" fmla="*/ 0 w 504825"/>
                  <a:gd name="connsiteY0" fmla="*/ 0 h 561975"/>
                  <a:gd name="connsiteX1" fmla="*/ 28575 w 504825"/>
                  <a:gd name="connsiteY1" fmla="*/ 95250 h 561975"/>
                  <a:gd name="connsiteX2" fmla="*/ 47625 w 504825"/>
                  <a:gd name="connsiteY2" fmla="*/ 123825 h 561975"/>
                  <a:gd name="connsiteX3" fmla="*/ 57150 w 504825"/>
                  <a:gd name="connsiteY3" fmla="*/ 152400 h 561975"/>
                  <a:gd name="connsiteX4" fmla="*/ 85725 w 504825"/>
                  <a:gd name="connsiteY4" fmla="*/ 180975 h 561975"/>
                  <a:gd name="connsiteX5" fmla="*/ 95250 w 504825"/>
                  <a:gd name="connsiteY5" fmla="*/ 209550 h 561975"/>
                  <a:gd name="connsiteX6" fmla="*/ 123825 w 504825"/>
                  <a:gd name="connsiteY6" fmla="*/ 228600 h 561975"/>
                  <a:gd name="connsiteX7" fmla="*/ 152400 w 504825"/>
                  <a:gd name="connsiteY7" fmla="*/ 257175 h 561975"/>
                  <a:gd name="connsiteX8" fmla="*/ 171450 w 504825"/>
                  <a:gd name="connsiteY8" fmla="*/ 295275 h 561975"/>
                  <a:gd name="connsiteX9" fmla="*/ 209550 w 504825"/>
                  <a:gd name="connsiteY9" fmla="*/ 352425 h 561975"/>
                  <a:gd name="connsiteX10" fmla="*/ 228600 w 504825"/>
                  <a:gd name="connsiteY10" fmla="*/ 381000 h 561975"/>
                  <a:gd name="connsiteX11" fmla="*/ 257175 w 504825"/>
                  <a:gd name="connsiteY11" fmla="*/ 409575 h 561975"/>
                  <a:gd name="connsiteX12" fmla="*/ 295275 w 504825"/>
                  <a:gd name="connsiteY12" fmla="*/ 457200 h 561975"/>
                  <a:gd name="connsiteX13" fmla="*/ 333375 w 504825"/>
                  <a:gd name="connsiteY13" fmla="*/ 476250 h 561975"/>
                  <a:gd name="connsiteX14" fmla="*/ 381000 w 504825"/>
                  <a:gd name="connsiteY14" fmla="*/ 504825 h 561975"/>
                  <a:gd name="connsiteX15" fmla="*/ 495300 w 504825"/>
                  <a:gd name="connsiteY15" fmla="*/ 561975 h 561975"/>
                  <a:gd name="connsiteX16" fmla="*/ 504825 w 504825"/>
                  <a:gd name="connsiteY16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4825" h="561975">
                    <a:moveTo>
                      <a:pt x="0" y="0"/>
                    </a:moveTo>
                    <a:cubicBezTo>
                      <a:pt x="9525" y="31750"/>
                      <a:pt x="16676" y="64311"/>
                      <a:pt x="28575" y="95250"/>
                    </a:cubicBezTo>
                    <a:cubicBezTo>
                      <a:pt x="32684" y="105935"/>
                      <a:pt x="42505" y="113586"/>
                      <a:pt x="47625" y="123825"/>
                    </a:cubicBezTo>
                    <a:cubicBezTo>
                      <a:pt x="52115" y="132805"/>
                      <a:pt x="51581" y="144046"/>
                      <a:pt x="57150" y="152400"/>
                    </a:cubicBezTo>
                    <a:cubicBezTo>
                      <a:pt x="64622" y="163608"/>
                      <a:pt x="76200" y="171450"/>
                      <a:pt x="85725" y="180975"/>
                    </a:cubicBezTo>
                    <a:cubicBezTo>
                      <a:pt x="88900" y="190500"/>
                      <a:pt x="88978" y="201710"/>
                      <a:pt x="95250" y="209550"/>
                    </a:cubicBezTo>
                    <a:cubicBezTo>
                      <a:pt x="102401" y="218489"/>
                      <a:pt x="115031" y="221271"/>
                      <a:pt x="123825" y="228600"/>
                    </a:cubicBezTo>
                    <a:cubicBezTo>
                      <a:pt x="134173" y="237224"/>
                      <a:pt x="144570" y="246214"/>
                      <a:pt x="152400" y="257175"/>
                    </a:cubicBezTo>
                    <a:cubicBezTo>
                      <a:pt x="160653" y="268729"/>
                      <a:pt x="164145" y="283099"/>
                      <a:pt x="171450" y="295275"/>
                    </a:cubicBezTo>
                    <a:cubicBezTo>
                      <a:pt x="183230" y="314908"/>
                      <a:pt x="196850" y="333375"/>
                      <a:pt x="209550" y="352425"/>
                    </a:cubicBezTo>
                    <a:cubicBezTo>
                      <a:pt x="215900" y="361950"/>
                      <a:pt x="220505" y="372905"/>
                      <a:pt x="228600" y="381000"/>
                    </a:cubicBezTo>
                    <a:cubicBezTo>
                      <a:pt x="238125" y="390525"/>
                      <a:pt x="248305" y="399438"/>
                      <a:pt x="257175" y="409575"/>
                    </a:cubicBezTo>
                    <a:cubicBezTo>
                      <a:pt x="270562" y="424875"/>
                      <a:pt x="279975" y="443813"/>
                      <a:pt x="295275" y="457200"/>
                    </a:cubicBezTo>
                    <a:cubicBezTo>
                      <a:pt x="305961" y="466550"/>
                      <a:pt x="320963" y="469354"/>
                      <a:pt x="333375" y="476250"/>
                    </a:cubicBezTo>
                    <a:cubicBezTo>
                      <a:pt x="349559" y="485241"/>
                      <a:pt x="365381" y="494886"/>
                      <a:pt x="381000" y="504825"/>
                    </a:cubicBezTo>
                    <a:cubicBezTo>
                      <a:pt x="411271" y="524088"/>
                      <a:pt x="454658" y="561975"/>
                      <a:pt x="495300" y="561975"/>
                    </a:cubicBezTo>
                    <a:lnTo>
                      <a:pt x="504825" y="561975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/>
            </p:nvSpPr>
            <p:spPr>
              <a:xfrm>
                <a:off x="2809875" y="1152525"/>
                <a:ext cx="266700" cy="114300"/>
              </a:xfrm>
              <a:custGeom>
                <a:avLst/>
                <a:gdLst>
                  <a:gd name="connsiteX0" fmla="*/ 0 w 266700"/>
                  <a:gd name="connsiteY0" fmla="*/ 114300 h 114300"/>
                  <a:gd name="connsiteX1" fmla="*/ 114300 w 266700"/>
                  <a:gd name="connsiteY1" fmla="*/ 104775 h 114300"/>
                  <a:gd name="connsiteX2" fmla="*/ 142875 w 266700"/>
                  <a:gd name="connsiteY2" fmla="*/ 95250 h 114300"/>
                  <a:gd name="connsiteX3" fmla="*/ 209550 w 266700"/>
                  <a:gd name="connsiteY3" fmla="*/ 76200 h 114300"/>
                  <a:gd name="connsiteX4" fmla="*/ 266700 w 26670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14300">
                    <a:moveTo>
                      <a:pt x="0" y="114300"/>
                    </a:moveTo>
                    <a:cubicBezTo>
                      <a:pt x="38100" y="111125"/>
                      <a:pt x="76403" y="109828"/>
                      <a:pt x="114300" y="104775"/>
                    </a:cubicBezTo>
                    <a:cubicBezTo>
                      <a:pt x="124252" y="103448"/>
                      <a:pt x="133221" y="98008"/>
                      <a:pt x="142875" y="95250"/>
                    </a:cubicBezTo>
                    <a:cubicBezTo>
                      <a:pt x="226596" y="71330"/>
                      <a:pt x="141037" y="99038"/>
                      <a:pt x="209550" y="76200"/>
                    </a:cubicBezTo>
                    <a:cubicBezTo>
                      <a:pt x="252631" y="11578"/>
                      <a:pt x="231461" y="35239"/>
                      <a:pt x="266700" y="0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8" name="Rectangle 257"/>
          <p:cNvSpPr/>
          <p:nvPr/>
        </p:nvSpPr>
        <p:spPr>
          <a:xfrm>
            <a:off x="950260" y="3415552"/>
            <a:ext cx="7010400" cy="22310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8" name="Group 281"/>
          <p:cNvGrpSpPr/>
          <p:nvPr/>
        </p:nvGrpSpPr>
        <p:grpSpPr>
          <a:xfrm>
            <a:off x="1499818" y="3651906"/>
            <a:ext cx="5068365" cy="336425"/>
            <a:chOff x="1499818" y="3651906"/>
            <a:chExt cx="5068365" cy="336425"/>
          </a:xfrm>
        </p:grpSpPr>
        <p:sp>
          <p:nvSpPr>
            <p:cNvPr id="270" name="TextBox 269"/>
            <p:cNvSpPr txBox="1"/>
            <p:nvPr/>
          </p:nvSpPr>
          <p:spPr>
            <a:xfrm>
              <a:off x="1499818" y="365190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Comic Sans MS" pitchFamily="66" charset="0"/>
                </a:rPr>
                <a:t>max rate</a:t>
              </a:r>
              <a:endParaRPr lang="en-US" sz="1400" b="1">
                <a:latin typeface="Comic Sans MS" pitchFamily="66" charset="0"/>
              </a:endParaRPr>
            </a:p>
          </p:txBody>
        </p:sp>
        <p:sp>
          <p:nvSpPr>
            <p:cNvPr id="271" name="Right Brace 270"/>
            <p:cNvSpPr/>
            <p:nvPr/>
          </p:nvSpPr>
          <p:spPr>
            <a:xfrm rot="16200000">
              <a:off x="1896632" y="3542226"/>
              <a:ext cx="123946" cy="768263"/>
            </a:xfrm>
            <a:prstGeom prst="rightBrace">
              <a:avLst>
                <a:gd name="adj1" fmla="val 35833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3526883" y="3651906"/>
              <a:ext cx="1000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Comic Sans MS" pitchFamily="66" charset="0"/>
                </a:rPr>
                <a:t>50% rate</a:t>
              </a:r>
              <a:endParaRPr lang="en-US" sz="1400" b="1">
                <a:latin typeface="Comic Sans MS" pitchFamily="66" charset="0"/>
              </a:endParaRPr>
            </a:p>
          </p:txBody>
        </p:sp>
        <p:sp>
          <p:nvSpPr>
            <p:cNvPr id="273" name="Right Brace 272"/>
            <p:cNvSpPr/>
            <p:nvPr/>
          </p:nvSpPr>
          <p:spPr>
            <a:xfrm rot="16200000">
              <a:off x="3961339" y="3398177"/>
              <a:ext cx="123946" cy="1056362"/>
            </a:xfrm>
            <a:prstGeom prst="rightBrace">
              <a:avLst>
                <a:gd name="adj1" fmla="val 35833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887608" y="3651906"/>
              <a:ext cx="1680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smtClean="0">
                  <a:latin typeface="Comic Sans MS" pitchFamily="66" charset="0"/>
                </a:rPr>
                <a:t>33% rate</a:t>
              </a:r>
              <a:endParaRPr lang="en-US" sz="1400" b="1">
                <a:latin typeface="Comic Sans MS" pitchFamily="66" charset="0"/>
              </a:endParaRPr>
            </a:p>
          </p:txBody>
        </p:sp>
        <p:sp>
          <p:nvSpPr>
            <p:cNvPr id="275" name="Right Brace 274"/>
            <p:cNvSpPr/>
            <p:nvPr/>
          </p:nvSpPr>
          <p:spPr>
            <a:xfrm rot="16200000">
              <a:off x="5645999" y="3248961"/>
              <a:ext cx="123946" cy="1354794"/>
            </a:xfrm>
            <a:prstGeom prst="rightBrace">
              <a:avLst>
                <a:gd name="adj1" fmla="val 35833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82" name="Picture 181" descr="event_encoding.png"/>
          <p:cNvPicPr>
            <a:picLocks noChangeAspect="1"/>
          </p:cNvPicPr>
          <p:nvPr/>
        </p:nvPicPr>
        <p:blipFill>
          <a:blip r:embed="rId3" cstate="print"/>
          <a:srcRect l="4808" t="53594" r="87500" b="8746"/>
          <a:stretch>
            <a:fillRect/>
          </a:stretch>
        </p:blipFill>
        <p:spPr bwMode="auto">
          <a:xfrm>
            <a:off x="7924800" y="3384164"/>
            <a:ext cx="609600" cy="209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282"/>
          <p:cNvGrpSpPr/>
          <p:nvPr/>
        </p:nvGrpSpPr>
        <p:grpSpPr>
          <a:xfrm>
            <a:off x="941295" y="3415552"/>
            <a:ext cx="7010400" cy="2443501"/>
            <a:chOff x="950260" y="3415552"/>
            <a:chExt cx="7010400" cy="2443501"/>
          </a:xfrm>
        </p:grpSpPr>
        <p:sp>
          <p:nvSpPr>
            <p:cNvPr id="264" name="Rectangle 263"/>
            <p:cNvSpPr/>
            <p:nvPr/>
          </p:nvSpPr>
          <p:spPr>
            <a:xfrm>
              <a:off x="950260" y="5646575"/>
              <a:ext cx="7010400" cy="2124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77" name="Picture 276" descr="event_encoding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31" t="8691" r="8883" b="46629"/>
            <a:stretch>
              <a:fillRect/>
            </a:stretch>
          </p:blipFill>
          <p:spPr bwMode="auto">
            <a:xfrm>
              <a:off x="950260" y="3415552"/>
              <a:ext cx="7010400" cy="2231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80"/>
          <p:cNvGrpSpPr/>
          <p:nvPr/>
        </p:nvGrpSpPr>
        <p:grpSpPr>
          <a:xfrm>
            <a:off x="1030941" y="3504309"/>
            <a:ext cx="6844805" cy="2481267"/>
            <a:chOff x="1021978" y="3468449"/>
            <a:chExt cx="6844805" cy="2481267"/>
          </a:xfrm>
        </p:grpSpPr>
        <p:sp>
          <p:nvSpPr>
            <p:cNvPr id="278" name="Freeform 277"/>
            <p:cNvSpPr/>
            <p:nvPr/>
          </p:nvSpPr>
          <p:spPr>
            <a:xfrm>
              <a:off x="1435861" y="3468449"/>
              <a:ext cx="6430922" cy="1699827"/>
            </a:xfrm>
            <a:custGeom>
              <a:avLst/>
              <a:gdLst>
                <a:gd name="connsiteX0" fmla="*/ 0 w 6052457"/>
                <a:gd name="connsiteY0" fmla="*/ 1186543 h 1208314"/>
                <a:gd name="connsiteX1" fmla="*/ 163286 w 6052457"/>
                <a:gd name="connsiteY1" fmla="*/ 1175657 h 1208314"/>
                <a:gd name="connsiteX2" fmla="*/ 217715 w 6052457"/>
                <a:gd name="connsiteY2" fmla="*/ 0 h 1208314"/>
                <a:gd name="connsiteX3" fmla="*/ 870857 w 6052457"/>
                <a:gd name="connsiteY3" fmla="*/ 10886 h 1208314"/>
                <a:gd name="connsiteX4" fmla="*/ 903515 w 6052457"/>
                <a:gd name="connsiteY4" fmla="*/ 1186543 h 1208314"/>
                <a:gd name="connsiteX5" fmla="*/ 1992086 w 6052457"/>
                <a:gd name="connsiteY5" fmla="*/ 1197428 h 1208314"/>
                <a:gd name="connsiteX6" fmla="*/ 2024743 w 6052457"/>
                <a:gd name="connsiteY6" fmla="*/ 609600 h 1208314"/>
                <a:gd name="connsiteX7" fmla="*/ 2939143 w 6052457"/>
                <a:gd name="connsiteY7" fmla="*/ 631371 h 1208314"/>
                <a:gd name="connsiteX8" fmla="*/ 2950029 w 6052457"/>
                <a:gd name="connsiteY8" fmla="*/ 827314 h 1208314"/>
                <a:gd name="connsiteX9" fmla="*/ 4746172 w 6052457"/>
                <a:gd name="connsiteY9" fmla="*/ 805543 h 1208314"/>
                <a:gd name="connsiteX10" fmla="*/ 4789715 w 6052457"/>
                <a:gd name="connsiteY10" fmla="*/ 1186543 h 1208314"/>
                <a:gd name="connsiteX11" fmla="*/ 5083629 w 6052457"/>
                <a:gd name="connsiteY11" fmla="*/ 1197428 h 1208314"/>
                <a:gd name="connsiteX12" fmla="*/ 5192486 w 6052457"/>
                <a:gd name="connsiteY12" fmla="*/ 1208314 h 1208314"/>
                <a:gd name="connsiteX13" fmla="*/ 6052457 w 6052457"/>
                <a:gd name="connsiteY13" fmla="*/ 1197428 h 1208314"/>
                <a:gd name="connsiteX14" fmla="*/ 6052457 w 6052457"/>
                <a:gd name="connsiteY14" fmla="*/ 1197428 h 1208314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870857 w 6052457"/>
                <a:gd name="connsiteY3" fmla="*/ 587829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2024743 w 6052457"/>
                <a:gd name="connsiteY6" fmla="*/ 1186543 h 1785257"/>
                <a:gd name="connsiteX7" fmla="*/ 2939143 w 6052457"/>
                <a:gd name="connsiteY7" fmla="*/ 1208314 h 1785257"/>
                <a:gd name="connsiteX8" fmla="*/ 2950029 w 6052457"/>
                <a:gd name="connsiteY8" fmla="*/ 1404257 h 1785257"/>
                <a:gd name="connsiteX9" fmla="*/ 4746172 w 6052457"/>
                <a:gd name="connsiteY9" fmla="*/ 1382486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2024743 w 6052457"/>
                <a:gd name="connsiteY6" fmla="*/ 1186543 h 1785257"/>
                <a:gd name="connsiteX7" fmla="*/ 2939143 w 6052457"/>
                <a:gd name="connsiteY7" fmla="*/ 1208314 h 1785257"/>
                <a:gd name="connsiteX8" fmla="*/ 2950029 w 6052457"/>
                <a:gd name="connsiteY8" fmla="*/ 1404257 h 1785257"/>
                <a:gd name="connsiteX9" fmla="*/ 4746172 w 6052457"/>
                <a:gd name="connsiteY9" fmla="*/ 1382486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39143 w 6052457"/>
                <a:gd name="connsiteY7" fmla="*/ 1208314 h 1785257"/>
                <a:gd name="connsiteX8" fmla="*/ 2950029 w 6052457"/>
                <a:gd name="connsiteY8" fmla="*/ 1404257 h 1785257"/>
                <a:gd name="connsiteX9" fmla="*/ 4746172 w 6052457"/>
                <a:gd name="connsiteY9" fmla="*/ 1382486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06486 w 6052457"/>
                <a:gd name="connsiteY7" fmla="*/ 914401 h 1785257"/>
                <a:gd name="connsiteX8" fmla="*/ 2950029 w 6052457"/>
                <a:gd name="connsiteY8" fmla="*/ 1404257 h 1785257"/>
                <a:gd name="connsiteX9" fmla="*/ 4746172 w 6052457"/>
                <a:gd name="connsiteY9" fmla="*/ 1382486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06486 w 6052457"/>
                <a:gd name="connsiteY7" fmla="*/ 914401 h 1785257"/>
                <a:gd name="connsiteX8" fmla="*/ 2906486 w 6052457"/>
                <a:gd name="connsiteY8" fmla="*/ 1219201 h 1785257"/>
                <a:gd name="connsiteX9" fmla="*/ 4746172 w 6052457"/>
                <a:gd name="connsiteY9" fmla="*/ 1382486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06486 w 6052457"/>
                <a:gd name="connsiteY7" fmla="*/ 914401 h 1785257"/>
                <a:gd name="connsiteX8" fmla="*/ 2906486 w 6052457"/>
                <a:gd name="connsiteY8" fmla="*/ 1219201 h 1785257"/>
                <a:gd name="connsiteX9" fmla="*/ 4735286 w 6052457"/>
                <a:gd name="connsiteY9" fmla="*/ 1219201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06486 w 6052457"/>
                <a:gd name="connsiteY7" fmla="*/ 914401 h 1785257"/>
                <a:gd name="connsiteX8" fmla="*/ 2906486 w 6052457"/>
                <a:gd name="connsiteY8" fmla="*/ 1219201 h 1785257"/>
                <a:gd name="connsiteX9" fmla="*/ 4811486 w 6052457"/>
                <a:gd name="connsiteY9" fmla="*/ 1219201 h 1785257"/>
                <a:gd name="connsiteX10" fmla="*/ 4789715 w 6052457"/>
                <a:gd name="connsiteY10" fmla="*/ 1763486 h 1785257"/>
                <a:gd name="connsiteX11" fmla="*/ 5083629 w 6052457"/>
                <a:gd name="connsiteY11" fmla="*/ 1774371 h 1785257"/>
                <a:gd name="connsiteX12" fmla="*/ 5192486 w 6052457"/>
                <a:gd name="connsiteY12" fmla="*/ 1785257 h 1785257"/>
                <a:gd name="connsiteX13" fmla="*/ 6052457 w 6052457"/>
                <a:gd name="connsiteY13" fmla="*/ 1774371 h 1785257"/>
                <a:gd name="connsiteX14" fmla="*/ 6052457 w 6052457"/>
                <a:gd name="connsiteY14" fmla="*/ 1774371 h 1785257"/>
                <a:gd name="connsiteX0" fmla="*/ 0 w 6052457"/>
                <a:gd name="connsiteY0" fmla="*/ 1763486 h 1785257"/>
                <a:gd name="connsiteX1" fmla="*/ 163286 w 6052457"/>
                <a:gd name="connsiteY1" fmla="*/ 1752600 h 1785257"/>
                <a:gd name="connsiteX2" fmla="*/ 163286 w 6052457"/>
                <a:gd name="connsiteY2" fmla="*/ 0 h 1785257"/>
                <a:gd name="connsiteX3" fmla="*/ 925286 w 6052457"/>
                <a:gd name="connsiteY3" fmla="*/ 1 h 1785257"/>
                <a:gd name="connsiteX4" fmla="*/ 903515 w 6052457"/>
                <a:gd name="connsiteY4" fmla="*/ 1763486 h 1785257"/>
                <a:gd name="connsiteX5" fmla="*/ 1992086 w 6052457"/>
                <a:gd name="connsiteY5" fmla="*/ 1774371 h 1785257"/>
                <a:gd name="connsiteX6" fmla="*/ 1992086 w 6052457"/>
                <a:gd name="connsiteY6" fmla="*/ 914401 h 1785257"/>
                <a:gd name="connsiteX7" fmla="*/ 2906486 w 6052457"/>
                <a:gd name="connsiteY7" fmla="*/ 914401 h 1785257"/>
                <a:gd name="connsiteX8" fmla="*/ 2906486 w 6052457"/>
                <a:gd name="connsiteY8" fmla="*/ 1219201 h 1785257"/>
                <a:gd name="connsiteX9" fmla="*/ 4811486 w 6052457"/>
                <a:gd name="connsiteY9" fmla="*/ 1219201 h 1785257"/>
                <a:gd name="connsiteX10" fmla="*/ 4789715 w 6052457"/>
                <a:gd name="connsiteY10" fmla="*/ 1763486 h 1785257"/>
                <a:gd name="connsiteX11" fmla="*/ 5192486 w 6052457"/>
                <a:gd name="connsiteY11" fmla="*/ 1785257 h 1785257"/>
                <a:gd name="connsiteX12" fmla="*/ 6052457 w 6052457"/>
                <a:gd name="connsiteY12" fmla="*/ 1774371 h 1785257"/>
                <a:gd name="connsiteX13" fmla="*/ 6052457 w 6052457"/>
                <a:gd name="connsiteY13" fmla="*/ 1774371 h 1785257"/>
                <a:gd name="connsiteX0" fmla="*/ 0 w 6052457"/>
                <a:gd name="connsiteY0" fmla="*/ 1763486 h 1774371"/>
                <a:gd name="connsiteX1" fmla="*/ 163286 w 6052457"/>
                <a:gd name="connsiteY1" fmla="*/ 1752600 h 1774371"/>
                <a:gd name="connsiteX2" fmla="*/ 163286 w 6052457"/>
                <a:gd name="connsiteY2" fmla="*/ 0 h 1774371"/>
                <a:gd name="connsiteX3" fmla="*/ 925286 w 6052457"/>
                <a:gd name="connsiteY3" fmla="*/ 1 h 1774371"/>
                <a:gd name="connsiteX4" fmla="*/ 903515 w 6052457"/>
                <a:gd name="connsiteY4" fmla="*/ 1763486 h 1774371"/>
                <a:gd name="connsiteX5" fmla="*/ 1992086 w 6052457"/>
                <a:gd name="connsiteY5" fmla="*/ 1774371 h 1774371"/>
                <a:gd name="connsiteX6" fmla="*/ 1992086 w 6052457"/>
                <a:gd name="connsiteY6" fmla="*/ 914401 h 1774371"/>
                <a:gd name="connsiteX7" fmla="*/ 2906486 w 6052457"/>
                <a:gd name="connsiteY7" fmla="*/ 914401 h 1774371"/>
                <a:gd name="connsiteX8" fmla="*/ 2906486 w 6052457"/>
                <a:gd name="connsiteY8" fmla="*/ 1219201 h 1774371"/>
                <a:gd name="connsiteX9" fmla="*/ 4811486 w 6052457"/>
                <a:gd name="connsiteY9" fmla="*/ 1219201 h 1774371"/>
                <a:gd name="connsiteX10" fmla="*/ 4789715 w 6052457"/>
                <a:gd name="connsiteY10" fmla="*/ 1763486 h 1774371"/>
                <a:gd name="connsiteX11" fmla="*/ 6052457 w 6052457"/>
                <a:gd name="connsiteY11" fmla="*/ 1774371 h 1774371"/>
                <a:gd name="connsiteX12" fmla="*/ 6052457 w 6052457"/>
                <a:gd name="connsiteY12" fmla="*/ 1774371 h 1774371"/>
                <a:gd name="connsiteX0" fmla="*/ 0 w 6052457"/>
                <a:gd name="connsiteY0" fmla="*/ 1763486 h 1774371"/>
                <a:gd name="connsiteX1" fmla="*/ 163286 w 6052457"/>
                <a:gd name="connsiteY1" fmla="*/ 1752600 h 1774371"/>
                <a:gd name="connsiteX2" fmla="*/ 163286 w 6052457"/>
                <a:gd name="connsiteY2" fmla="*/ 0 h 1774371"/>
                <a:gd name="connsiteX3" fmla="*/ 925286 w 6052457"/>
                <a:gd name="connsiteY3" fmla="*/ 1 h 1774371"/>
                <a:gd name="connsiteX4" fmla="*/ 903515 w 6052457"/>
                <a:gd name="connsiteY4" fmla="*/ 1763486 h 1774371"/>
                <a:gd name="connsiteX5" fmla="*/ 1992086 w 6052457"/>
                <a:gd name="connsiteY5" fmla="*/ 1774371 h 1774371"/>
                <a:gd name="connsiteX6" fmla="*/ 1992086 w 6052457"/>
                <a:gd name="connsiteY6" fmla="*/ 914401 h 1774371"/>
                <a:gd name="connsiteX7" fmla="*/ 2906486 w 6052457"/>
                <a:gd name="connsiteY7" fmla="*/ 914401 h 1774371"/>
                <a:gd name="connsiteX8" fmla="*/ 2906486 w 6052457"/>
                <a:gd name="connsiteY8" fmla="*/ 1219201 h 1774371"/>
                <a:gd name="connsiteX9" fmla="*/ 4811486 w 6052457"/>
                <a:gd name="connsiteY9" fmla="*/ 1219201 h 1774371"/>
                <a:gd name="connsiteX10" fmla="*/ 4811486 w 6052457"/>
                <a:gd name="connsiteY10" fmla="*/ 1752601 h 1774371"/>
                <a:gd name="connsiteX11" fmla="*/ 6052457 w 6052457"/>
                <a:gd name="connsiteY11" fmla="*/ 1774371 h 1774371"/>
                <a:gd name="connsiteX12" fmla="*/ 6052457 w 6052457"/>
                <a:gd name="connsiteY12" fmla="*/ 1774371 h 1774371"/>
                <a:gd name="connsiteX0" fmla="*/ 0 w 6052457"/>
                <a:gd name="connsiteY0" fmla="*/ 1763486 h 1774371"/>
                <a:gd name="connsiteX1" fmla="*/ 163286 w 6052457"/>
                <a:gd name="connsiteY1" fmla="*/ 1752600 h 1774371"/>
                <a:gd name="connsiteX2" fmla="*/ 163286 w 6052457"/>
                <a:gd name="connsiteY2" fmla="*/ 0 h 1774371"/>
                <a:gd name="connsiteX3" fmla="*/ 849086 w 6052457"/>
                <a:gd name="connsiteY3" fmla="*/ 1 h 1774371"/>
                <a:gd name="connsiteX4" fmla="*/ 903515 w 6052457"/>
                <a:gd name="connsiteY4" fmla="*/ 1763486 h 1774371"/>
                <a:gd name="connsiteX5" fmla="*/ 1992086 w 6052457"/>
                <a:gd name="connsiteY5" fmla="*/ 1774371 h 1774371"/>
                <a:gd name="connsiteX6" fmla="*/ 1992086 w 6052457"/>
                <a:gd name="connsiteY6" fmla="*/ 914401 h 1774371"/>
                <a:gd name="connsiteX7" fmla="*/ 2906486 w 6052457"/>
                <a:gd name="connsiteY7" fmla="*/ 914401 h 1774371"/>
                <a:gd name="connsiteX8" fmla="*/ 2906486 w 6052457"/>
                <a:gd name="connsiteY8" fmla="*/ 1219201 h 1774371"/>
                <a:gd name="connsiteX9" fmla="*/ 4811486 w 6052457"/>
                <a:gd name="connsiteY9" fmla="*/ 1219201 h 1774371"/>
                <a:gd name="connsiteX10" fmla="*/ 4811486 w 6052457"/>
                <a:gd name="connsiteY10" fmla="*/ 1752601 h 1774371"/>
                <a:gd name="connsiteX11" fmla="*/ 6052457 w 6052457"/>
                <a:gd name="connsiteY11" fmla="*/ 1774371 h 1774371"/>
                <a:gd name="connsiteX12" fmla="*/ 6052457 w 6052457"/>
                <a:gd name="connsiteY12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740229 w 5889171"/>
                <a:gd name="connsiteY3" fmla="*/ 1763486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2743200 w 5889171"/>
                <a:gd name="connsiteY6" fmla="*/ 914401 h 1774371"/>
                <a:gd name="connsiteX7" fmla="*/ 2743200 w 5889171"/>
                <a:gd name="connsiteY7" fmla="*/ 1219201 h 1774371"/>
                <a:gd name="connsiteX8" fmla="*/ 4648200 w 5889171"/>
                <a:gd name="connsiteY8" fmla="*/ 1219201 h 1774371"/>
                <a:gd name="connsiteX9" fmla="*/ 4648200 w 5889171"/>
                <a:gd name="connsiteY9" fmla="*/ 175260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740229 w 5889171"/>
                <a:gd name="connsiteY3" fmla="*/ 1763486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2743200 w 5889171"/>
                <a:gd name="connsiteY6" fmla="*/ 914401 h 1774371"/>
                <a:gd name="connsiteX7" fmla="*/ 3022495 w 5889171"/>
                <a:gd name="connsiteY7" fmla="*/ 1215051 h 1774371"/>
                <a:gd name="connsiteX8" fmla="*/ 4648200 w 5889171"/>
                <a:gd name="connsiteY8" fmla="*/ 1219201 h 1774371"/>
                <a:gd name="connsiteX9" fmla="*/ 4648200 w 5889171"/>
                <a:gd name="connsiteY9" fmla="*/ 175260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740229 w 5889171"/>
                <a:gd name="connsiteY3" fmla="*/ 1763486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3022495 w 5889171"/>
                <a:gd name="connsiteY6" fmla="*/ 916746 h 1774371"/>
                <a:gd name="connsiteX7" fmla="*/ 3022495 w 5889171"/>
                <a:gd name="connsiteY7" fmla="*/ 1215051 h 1774371"/>
                <a:gd name="connsiteX8" fmla="*/ 4648200 w 5889171"/>
                <a:gd name="connsiteY8" fmla="*/ 1219201 h 1774371"/>
                <a:gd name="connsiteX9" fmla="*/ 4648200 w 5889171"/>
                <a:gd name="connsiteY9" fmla="*/ 175260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740229 w 5889171"/>
                <a:gd name="connsiteY3" fmla="*/ 1763486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3022495 w 5889171"/>
                <a:gd name="connsiteY6" fmla="*/ 916746 h 1774371"/>
                <a:gd name="connsiteX7" fmla="*/ 3022495 w 5889171"/>
                <a:gd name="connsiteY7" fmla="*/ 1215051 h 1774371"/>
                <a:gd name="connsiteX8" fmla="*/ 4760193 w 5889171"/>
                <a:gd name="connsiteY8" fmla="*/ 1215051 h 1774371"/>
                <a:gd name="connsiteX9" fmla="*/ 4648200 w 5889171"/>
                <a:gd name="connsiteY9" fmla="*/ 175260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740229 w 5889171"/>
                <a:gd name="connsiteY3" fmla="*/ 1763486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3022495 w 5889171"/>
                <a:gd name="connsiteY6" fmla="*/ 916746 h 1774371"/>
                <a:gd name="connsiteX7" fmla="*/ 3022495 w 5889171"/>
                <a:gd name="connsiteY7" fmla="*/ 1215051 h 1774371"/>
                <a:gd name="connsiteX8" fmla="*/ 4760193 w 5889171"/>
                <a:gd name="connsiteY8" fmla="*/ 1215051 h 1774371"/>
                <a:gd name="connsiteX9" fmla="*/ 4760193 w 5889171"/>
                <a:gd name="connsiteY9" fmla="*/ 177437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52600 h 1774371"/>
                <a:gd name="connsiteX1" fmla="*/ 0 w 5889171"/>
                <a:gd name="connsiteY1" fmla="*/ 0 h 1774371"/>
                <a:gd name="connsiteX2" fmla="*/ 685800 w 5889171"/>
                <a:gd name="connsiteY2" fmla="*/ 1 h 1774371"/>
                <a:gd name="connsiteX3" fmla="*/ 946910 w 5889171"/>
                <a:gd name="connsiteY3" fmla="*/ 1774371 h 1774371"/>
                <a:gd name="connsiteX4" fmla="*/ 1828800 w 5889171"/>
                <a:gd name="connsiteY4" fmla="*/ 1774371 h 1774371"/>
                <a:gd name="connsiteX5" fmla="*/ 1828800 w 5889171"/>
                <a:gd name="connsiteY5" fmla="*/ 914401 h 1774371"/>
                <a:gd name="connsiteX6" fmla="*/ 3022495 w 5889171"/>
                <a:gd name="connsiteY6" fmla="*/ 916746 h 1774371"/>
                <a:gd name="connsiteX7" fmla="*/ 3022495 w 5889171"/>
                <a:gd name="connsiteY7" fmla="*/ 1215051 h 1774371"/>
                <a:gd name="connsiteX8" fmla="*/ 4760193 w 5889171"/>
                <a:gd name="connsiteY8" fmla="*/ 1215051 h 1774371"/>
                <a:gd name="connsiteX9" fmla="*/ 4760193 w 5889171"/>
                <a:gd name="connsiteY9" fmla="*/ 1774371 h 1774371"/>
                <a:gd name="connsiteX10" fmla="*/ 5889171 w 5889171"/>
                <a:gd name="connsiteY10" fmla="*/ 1774371 h 1774371"/>
                <a:gd name="connsiteX11" fmla="*/ 5889171 w 5889171"/>
                <a:gd name="connsiteY11" fmla="*/ 1774371 h 1774371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898641 w 5889171"/>
                <a:gd name="connsiteY2" fmla="*/ 0 h 1789825"/>
                <a:gd name="connsiteX3" fmla="*/ 946910 w 5889171"/>
                <a:gd name="connsiteY3" fmla="*/ 1789825 h 1789825"/>
                <a:gd name="connsiteX4" fmla="*/ 1828800 w 5889171"/>
                <a:gd name="connsiteY4" fmla="*/ 1789825 h 1789825"/>
                <a:gd name="connsiteX5" fmla="*/ 1828800 w 5889171"/>
                <a:gd name="connsiteY5" fmla="*/ 929855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898641 w 5889171"/>
                <a:gd name="connsiteY2" fmla="*/ 0 h 1789825"/>
                <a:gd name="connsiteX3" fmla="*/ 946910 w 5889171"/>
                <a:gd name="connsiteY3" fmla="*/ 1789825 h 1789825"/>
                <a:gd name="connsiteX4" fmla="*/ 1828800 w 5889171"/>
                <a:gd name="connsiteY4" fmla="*/ 1789825 h 1789825"/>
                <a:gd name="connsiteX5" fmla="*/ 1828800 w 5889171"/>
                <a:gd name="connsiteY5" fmla="*/ 929855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898641 w 5889171"/>
                <a:gd name="connsiteY2" fmla="*/ 0 h 1789825"/>
                <a:gd name="connsiteX3" fmla="*/ 995180 w 5889171"/>
                <a:gd name="connsiteY3" fmla="*/ 1789825 h 1789825"/>
                <a:gd name="connsiteX4" fmla="*/ 1828800 w 5889171"/>
                <a:gd name="connsiteY4" fmla="*/ 1789825 h 1789825"/>
                <a:gd name="connsiteX5" fmla="*/ 1828800 w 5889171"/>
                <a:gd name="connsiteY5" fmla="*/ 929855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46910 w 5889171"/>
                <a:gd name="connsiteY2" fmla="*/ 0 h 1789825"/>
                <a:gd name="connsiteX3" fmla="*/ 995180 w 5889171"/>
                <a:gd name="connsiteY3" fmla="*/ 1789825 h 1789825"/>
                <a:gd name="connsiteX4" fmla="*/ 1828800 w 5889171"/>
                <a:gd name="connsiteY4" fmla="*/ 1789825 h 1789825"/>
                <a:gd name="connsiteX5" fmla="*/ 1828800 w 5889171"/>
                <a:gd name="connsiteY5" fmla="*/ 929855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4691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828800 w 5889171"/>
                <a:gd name="connsiteY5" fmla="*/ 929855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4691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4691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6056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60568 w 5889171"/>
                <a:gd name="connsiteY4" fmla="*/ 1789825 h 1789825"/>
                <a:gd name="connsiteX5" fmla="*/ 196056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6056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302249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3022495 w 5889171"/>
                <a:gd name="connsiteY6" fmla="*/ 932200 h 1789825"/>
                <a:gd name="connsiteX7" fmla="*/ 297422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2974225 w 5889171"/>
                <a:gd name="connsiteY6" fmla="*/ 932201 h 1789825"/>
                <a:gd name="connsiteX7" fmla="*/ 2974225 w 5889171"/>
                <a:gd name="connsiteY7" fmla="*/ 1230505 h 1789825"/>
                <a:gd name="connsiteX8" fmla="*/ 4760193 w 5889171"/>
                <a:gd name="connsiteY8" fmla="*/ 1230505 h 1789825"/>
                <a:gd name="connsiteX9" fmla="*/ 4760193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2974225 w 5889171"/>
                <a:gd name="connsiteY6" fmla="*/ 932201 h 1789825"/>
                <a:gd name="connsiteX7" fmla="*/ 2974225 w 5889171"/>
                <a:gd name="connsiteY7" fmla="*/ 1230505 h 1789825"/>
                <a:gd name="connsiteX8" fmla="*/ 4760193 w 5889171"/>
                <a:gd name="connsiteY8" fmla="*/ 1230505 h 1789825"/>
                <a:gd name="connsiteX9" fmla="*/ 4711924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  <a:gd name="connsiteX0" fmla="*/ 0 w 5889171"/>
                <a:gd name="connsiteY0" fmla="*/ 1768054 h 1789825"/>
                <a:gd name="connsiteX1" fmla="*/ 0 w 5889171"/>
                <a:gd name="connsiteY1" fmla="*/ 15454 h 1789825"/>
                <a:gd name="connsiteX2" fmla="*/ 995180 w 5889171"/>
                <a:gd name="connsiteY2" fmla="*/ 0 h 1789825"/>
                <a:gd name="connsiteX3" fmla="*/ 995180 w 5889171"/>
                <a:gd name="connsiteY3" fmla="*/ 1789825 h 1789825"/>
                <a:gd name="connsiteX4" fmla="*/ 1912298 w 5889171"/>
                <a:gd name="connsiteY4" fmla="*/ 1789825 h 1789825"/>
                <a:gd name="connsiteX5" fmla="*/ 1912298 w 5889171"/>
                <a:gd name="connsiteY5" fmla="*/ 932201 h 1789825"/>
                <a:gd name="connsiteX6" fmla="*/ 2974225 w 5889171"/>
                <a:gd name="connsiteY6" fmla="*/ 932201 h 1789825"/>
                <a:gd name="connsiteX7" fmla="*/ 2974225 w 5889171"/>
                <a:gd name="connsiteY7" fmla="*/ 1230505 h 1789825"/>
                <a:gd name="connsiteX8" fmla="*/ 4711924 w 5889171"/>
                <a:gd name="connsiteY8" fmla="*/ 1230505 h 1789825"/>
                <a:gd name="connsiteX9" fmla="*/ 4711924 w 5889171"/>
                <a:gd name="connsiteY9" fmla="*/ 1789825 h 1789825"/>
                <a:gd name="connsiteX10" fmla="*/ 5889171 w 5889171"/>
                <a:gd name="connsiteY10" fmla="*/ 1789825 h 1789825"/>
                <a:gd name="connsiteX11" fmla="*/ 5889171 w 5889171"/>
                <a:gd name="connsiteY11" fmla="*/ 1789825 h 178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89171" h="1789825">
                  <a:moveTo>
                    <a:pt x="0" y="1768054"/>
                  </a:moveTo>
                  <a:lnTo>
                    <a:pt x="0" y="15454"/>
                  </a:lnTo>
                  <a:lnTo>
                    <a:pt x="995180" y="0"/>
                  </a:lnTo>
                  <a:lnTo>
                    <a:pt x="995180" y="1789825"/>
                  </a:lnTo>
                  <a:lnTo>
                    <a:pt x="1912298" y="1789825"/>
                  </a:lnTo>
                  <a:lnTo>
                    <a:pt x="1912298" y="932201"/>
                  </a:lnTo>
                  <a:lnTo>
                    <a:pt x="2974225" y="932201"/>
                  </a:lnTo>
                  <a:lnTo>
                    <a:pt x="2974225" y="1230505"/>
                  </a:lnTo>
                  <a:lnTo>
                    <a:pt x="4711924" y="1230505"/>
                  </a:lnTo>
                  <a:lnTo>
                    <a:pt x="4711924" y="1789825"/>
                  </a:lnTo>
                  <a:lnTo>
                    <a:pt x="5889171" y="1789825"/>
                  </a:lnTo>
                  <a:lnTo>
                    <a:pt x="5889171" y="1789825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1214044" y="5611162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  <a:latin typeface="+mj-lt"/>
                  <a:cs typeface="Courier New" pitchFamily="49" charset="0"/>
                </a:rPr>
                <a:t>(0, id,1.0)</a:t>
              </a:r>
              <a:endParaRPr lang="en-US" sz="1600" b="1">
                <a:solidFill>
                  <a:srgbClr val="FF0000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2174373" y="5611162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  <a:latin typeface="+mj-lt"/>
                  <a:cs typeface="Courier New" pitchFamily="49" charset="0"/>
                </a:rPr>
                <a:t>(25, id,0)</a:t>
              </a:r>
              <a:endParaRPr lang="en-US" sz="1600" b="1">
                <a:solidFill>
                  <a:srgbClr val="FF0000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3122271" y="5611162"/>
              <a:ext cx="10967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  <a:latin typeface="+mj-lt"/>
                  <a:cs typeface="Courier New" pitchFamily="49" charset="0"/>
                </a:rPr>
                <a:t>(50,id, 0.5)</a:t>
              </a:r>
              <a:endParaRPr lang="en-US" sz="1600" b="1">
                <a:solidFill>
                  <a:srgbClr val="FF0000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4387221" y="5602281"/>
              <a:ext cx="1200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  <a:latin typeface="+mj-lt"/>
                  <a:cs typeface="Courier New" pitchFamily="49" charset="0"/>
                </a:rPr>
                <a:t>(75, id,0.33)</a:t>
              </a:r>
              <a:endParaRPr lang="en-US" sz="1600" b="1">
                <a:solidFill>
                  <a:srgbClr val="FF0000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6219854" y="5602281"/>
              <a:ext cx="10422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  <a:latin typeface="+mj-lt"/>
                  <a:cs typeface="Courier New" pitchFamily="49" charset="0"/>
                </a:rPr>
                <a:t>(120, id,0)</a:t>
              </a:r>
              <a:endParaRPr lang="en-US" sz="1600" b="1">
                <a:solidFill>
                  <a:srgbClr val="FF0000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021978" y="5422559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solidFill>
                    <a:srgbClr val="FF0000"/>
                  </a:solidFill>
                  <a:latin typeface="Comic Sans MS" pitchFamily="66" charset="0"/>
                </a:rPr>
                <a:t>event code:</a:t>
              </a:r>
              <a:endParaRPr lang="en-US" sz="1400" b="1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</p:grpSp>
      <p:sp>
        <p:nvSpPr>
          <p:cNvPr id="253" name="Footer Placeholder 25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advTm="634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Link Is a (Pre-synaptic) Bus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 rot="5400000" flipH="1">
            <a:off x="1703646" y="1191955"/>
            <a:ext cx="442418" cy="1258910"/>
            <a:chOff x="1828800" y="981075"/>
            <a:chExt cx="1905000" cy="1971675"/>
          </a:xfrm>
        </p:grpSpPr>
        <p:sp>
          <p:nvSpPr>
            <p:cNvPr id="139" name="Isosceles Triangle 13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0"/>
          <p:cNvGrpSpPr/>
          <p:nvPr/>
        </p:nvGrpSpPr>
        <p:grpSpPr>
          <a:xfrm rot="5400000">
            <a:off x="1715809" y="1471563"/>
            <a:ext cx="442418" cy="1258910"/>
            <a:chOff x="1828800" y="981075"/>
            <a:chExt cx="1905000" cy="1971675"/>
          </a:xfrm>
        </p:grpSpPr>
        <p:sp>
          <p:nvSpPr>
            <p:cNvPr id="122" name="Isosceles Triangle 121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8"/>
          <p:cNvGrpSpPr/>
          <p:nvPr/>
        </p:nvGrpSpPr>
        <p:grpSpPr>
          <a:xfrm rot="5400000" flipH="1">
            <a:off x="1740136" y="1765329"/>
            <a:ext cx="442418" cy="1258910"/>
            <a:chOff x="1828800" y="981075"/>
            <a:chExt cx="1905000" cy="1971675"/>
          </a:xfrm>
        </p:grpSpPr>
        <p:sp>
          <p:nvSpPr>
            <p:cNvPr id="105" name="Isosceles Triangle 104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638800" y="1523999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7" name="Group 19"/>
          <p:cNvGrpSpPr/>
          <p:nvPr/>
        </p:nvGrpSpPr>
        <p:grpSpPr>
          <a:xfrm rot="5400000" flipH="1">
            <a:off x="6047046" y="1191954"/>
            <a:ext cx="442418" cy="1258910"/>
            <a:chOff x="1828800" y="981075"/>
            <a:chExt cx="1905000" cy="1971675"/>
          </a:xfrm>
        </p:grpSpPr>
        <p:sp>
          <p:nvSpPr>
            <p:cNvPr id="213" name="Isosceles Triangle 212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0"/>
          <p:cNvGrpSpPr/>
          <p:nvPr/>
        </p:nvGrpSpPr>
        <p:grpSpPr>
          <a:xfrm rot="5400000">
            <a:off x="6059209" y="1471562"/>
            <a:ext cx="442418" cy="1258910"/>
            <a:chOff x="1828800" y="981075"/>
            <a:chExt cx="1905000" cy="1971675"/>
          </a:xfrm>
        </p:grpSpPr>
        <p:sp>
          <p:nvSpPr>
            <p:cNvPr id="196" name="Isosceles Triangle 195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8"/>
          <p:cNvGrpSpPr/>
          <p:nvPr/>
        </p:nvGrpSpPr>
        <p:grpSpPr>
          <a:xfrm rot="5400000" flipH="1">
            <a:off x="6083536" y="1765328"/>
            <a:ext cx="442418" cy="1258910"/>
            <a:chOff x="1828800" y="981075"/>
            <a:chExt cx="1905000" cy="1971675"/>
          </a:xfrm>
        </p:grpSpPr>
        <p:sp>
          <p:nvSpPr>
            <p:cNvPr id="179" name="Isosceles Triangle 17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3962400" y="1524000"/>
            <a:ext cx="3048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stCxn id="154" idx="14"/>
          </p:cNvCxnSpPr>
          <p:nvPr/>
        </p:nvCxnSpPr>
        <p:spPr>
          <a:xfrm flipV="1">
            <a:off x="2201572" y="1828800"/>
            <a:ext cx="1760828" cy="368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06" idx="3"/>
          </p:cNvCxnSpPr>
          <p:nvPr/>
        </p:nvCxnSpPr>
        <p:spPr>
          <a:xfrm flipV="1">
            <a:off x="2183326" y="2362200"/>
            <a:ext cx="1787302" cy="480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23" idx="3"/>
          </p:cNvCxnSpPr>
          <p:nvPr/>
        </p:nvCxnSpPr>
        <p:spPr>
          <a:xfrm flipV="1">
            <a:off x="2158999" y="2057400"/>
            <a:ext cx="1803401" cy="281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226" idx="1"/>
          </p:cNvCxnSpPr>
          <p:nvPr/>
        </p:nvCxnSpPr>
        <p:spPr>
          <a:xfrm flipV="1">
            <a:off x="4267200" y="1748410"/>
            <a:ext cx="1499316" cy="117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endCxn id="187" idx="17"/>
          </p:cNvCxnSpPr>
          <p:nvPr/>
        </p:nvCxnSpPr>
        <p:spPr>
          <a:xfrm>
            <a:off x="4267200" y="1905000"/>
            <a:ext cx="1523643" cy="2685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endCxn id="190" idx="1"/>
          </p:cNvCxnSpPr>
          <p:nvPr/>
        </p:nvCxnSpPr>
        <p:spPr>
          <a:xfrm>
            <a:off x="4267200" y="1905000"/>
            <a:ext cx="1547970" cy="584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4267200" y="1905000"/>
            <a:ext cx="15240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V="1">
            <a:off x="4267200" y="2286000"/>
            <a:ext cx="1499316" cy="117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4267200" y="2133600"/>
            <a:ext cx="1524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endCxn id="187" idx="16"/>
          </p:cNvCxnSpPr>
          <p:nvPr/>
        </p:nvCxnSpPr>
        <p:spPr>
          <a:xfrm flipV="1">
            <a:off x="4267200" y="2189059"/>
            <a:ext cx="1511480" cy="1731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2895600" y="15240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fur</a:t>
            </a:r>
            <a:endParaRPr lang="en-US"/>
          </a:p>
        </p:txBody>
      </p:sp>
      <p:sp>
        <p:nvSpPr>
          <p:cNvPr id="262" name="TextBox 261"/>
          <p:cNvSpPr txBox="1"/>
          <p:nvPr/>
        </p:nvSpPr>
        <p:spPr>
          <a:xfrm>
            <a:off x="2743200" y="1764268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barks</a:t>
            </a:r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2819400" y="2069068"/>
            <a:ext cx="4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tail</a:t>
            </a:r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7010400" y="22098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Link Is a (Pre-synaptic) Bus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 rot="5400000" flipH="1">
            <a:off x="1703646" y="1191955"/>
            <a:ext cx="442418" cy="1258910"/>
            <a:chOff x="1828800" y="981075"/>
            <a:chExt cx="1905000" cy="1971675"/>
          </a:xfrm>
        </p:grpSpPr>
        <p:sp>
          <p:nvSpPr>
            <p:cNvPr id="139" name="Isosceles Triangle 13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0"/>
          <p:cNvGrpSpPr/>
          <p:nvPr/>
        </p:nvGrpSpPr>
        <p:grpSpPr>
          <a:xfrm rot="5400000">
            <a:off x="1715809" y="1471563"/>
            <a:ext cx="442418" cy="1258910"/>
            <a:chOff x="1828800" y="981075"/>
            <a:chExt cx="1905000" cy="1971675"/>
          </a:xfrm>
        </p:grpSpPr>
        <p:sp>
          <p:nvSpPr>
            <p:cNvPr id="122" name="Isosceles Triangle 121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8"/>
          <p:cNvGrpSpPr/>
          <p:nvPr/>
        </p:nvGrpSpPr>
        <p:grpSpPr>
          <a:xfrm rot="5400000" flipH="1">
            <a:off x="1740136" y="1765329"/>
            <a:ext cx="442418" cy="1258910"/>
            <a:chOff x="1828800" y="981075"/>
            <a:chExt cx="1905000" cy="1971675"/>
          </a:xfrm>
        </p:grpSpPr>
        <p:sp>
          <p:nvSpPr>
            <p:cNvPr id="105" name="Isosceles Triangle 104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638800" y="1523999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7" name="Group 19"/>
          <p:cNvGrpSpPr/>
          <p:nvPr/>
        </p:nvGrpSpPr>
        <p:grpSpPr>
          <a:xfrm rot="5400000" flipH="1">
            <a:off x="6047046" y="1191954"/>
            <a:ext cx="442418" cy="1258910"/>
            <a:chOff x="1828800" y="981075"/>
            <a:chExt cx="1905000" cy="1971675"/>
          </a:xfrm>
        </p:grpSpPr>
        <p:sp>
          <p:nvSpPr>
            <p:cNvPr id="213" name="Isosceles Triangle 212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0"/>
          <p:cNvGrpSpPr/>
          <p:nvPr/>
        </p:nvGrpSpPr>
        <p:grpSpPr>
          <a:xfrm rot="5400000">
            <a:off x="6059209" y="1471562"/>
            <a:ext cx="442418" cy="1258910"/>
            <a:chOff x="1828800" y="981075"/>
            <a:chExt cx="1905000" cy="1971675"/>
          </a:xfrm>
        </p:grpSpPr>
        <p:sp>
          <p:nvSpPr>
            <p:cNvPr id="196" name="Isosceles Triangle 195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8"/>
          <p:cNvGrpSpPr/>
          <p:nvPr/>
        </p:nvGrpSpPr>
        <p:grpSpPr>
          <a:xfrm rot="5400000" flipH="1">
            <a:off x="6083536" y="1765328"/>
            <a:ext cx="442418" cy="1258910"/>
            <a:chOff x="1828800" y="981075"/>
            <a:chExt cx="1905000" cy="1971675"/>
          </a:xfrm>
        </p:grpSpPr>
        <p:sp>
          <p:nvSpPr>
            <p:cNvPr id="179" name="Isosceles Triangle 17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3962400" y="1524000"/>
            <a:ext cx="3048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stCxn id="154" idx="14"/>
          </p:cNvCxnSpPr>
          <p:nvPr/>
        </p:nvCxnSpPr>
        <p:spPr>
          <a:xfrm flipV="1">
            <a:off x="2201572" y="1828800"/>
            <a:ext cx="1760828" cy="36852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06" idx="3"/>
          </p:cNvCxnSpPr>
          <p:nvPr/>
        </p:nvCxnSpPr>
        <p:spPr>
          <a:xfrm flipV="1">
            <a:off x="2183326" y="2362200"/>
            <a:ext cx="1787302" cy="48069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23" idx="3"/>
          </p:cNvCxnSpPr>
          <p:nvPr/>
        </p:nvCxnSpPr>
        <p:spPr>
          <a:xfrm flipV="1">
            <a:off x="2158999" y="2057400"/>
            <a:ext cx="1803401" cy="2813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226" idx="1"/>
          </p:cNvCxnSpPr>
          <p:nvPr/>
        </p:nvCxnSpPr>
        <p:spPr>
          <a:xfrm flipV="1">
            <a:off x="4267200" y="1748410"/>
            <a:ext cx="1499316" cy="117242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endCxn id="187" idx="17"/>
          </p:cNvCxnSpPr>
          <p:nvPr/>
        </p:nvCxnSpPr>
        <p:spPr>
          <a:xfrm>
            <a:off x="4267200" y="1905000"/>
            <a:ext cx="1523643" cy="268574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endCxn id="190" idx="1"/>
          </p:cNvCxnSpPr>
          <p:nvPr/>
        </p:nvCxnSpPr>
        <p:spPr>
          <a:xfrm>
            <a:off x="4267200" y="1905000"/>
            <a:ext cx="1547970" cy="584904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4267200" y="1905000"/>
            <a:ext cx="1524000" cy="2286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V="1">
            <a:off x="4267200" y="2286000"/>
            <a:ext cx="1499316" cy="11724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4267200" y="2133600"/>
            <a:ext cx="1447800" cy="45720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endCxn id="187" idx="16"/>
          </p:cNvCxnSpPr>
          <p:nvPr/>
        </p:nvCxnSpPr>
        <p:spPr>
          <a:xfrm flipV="1">
            <a:off x="4267200" y="2189059"/>
            <a:ext cx="1511480" cy="17314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33400" y="3352800"/>
            <a:ext cx="8418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Signals (events) are delivered to all "neurons" in target module.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/>
              <a:t>Only targets (neurons) with non-0 weight synapses are prodded.</a:t>
            </a:r>
          </a:p>
          <a:p>
            <a:pPr>
              <a:buFont typeface="Arial" pitchFamily="34" charset="0"/>
              <a:buChar char="•"/>
            </a:pPr>
            <a:r>
              <a:rPr lang="en-US" sz="2400" smtClean="0"/>
              <a:t>Sufficient concurrent input signal values may activate a target(s)</a:t>
            </a:r>
            <a:endParaRPr lang="en-US" sz="2400"/>
          </a:p>
        </p:txBody>
      </p:sp>
      <p:sp>
        <p:nvSpPr>
          <p:cNvPr id="162" name="TextBox 161"/>
          <p:cNvSpPr txBox="1"/>
          <p:nvPr/>
        </p:nvSpPr>
        <p:spPr>
          <a:xfrm>
            <a:off x="7010400" y="22098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dog</a:t>
            </a:r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2895600" y="15240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fur</a:t>
            </a:r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743200" y="1764268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barks</a:t>
            </a:r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19400" y="2069068"/>
            <a:ext cx="4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tail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47384" y="2175808"/>
            <a:ext cx="3858015" cy="3429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"conventional"</a:t>
            </a:r>
          </a:p>
          <a:p>
            <a:pPr algn="ctr"/>
            <a:r>
              <a:rPr lang="en-US" sz="2800" smtClean="0"/>
              <a:t>machine</a:t>
            </a:r>
          </a:p>
          <a:p>
            <a:pPr algn="ctr"/>
            <a:r>
              <a:rPr lang="en-US" sz="2800" smtClean="0"/>
              <a:t>learning</a:t>
            </a:r>
            <a:endParaRPr lang="en-US" sz="2800"/>
          </a:p>
        </p:txBody>
      </p:sp>
      <p:sp>
        <p:nvSpPr>
          <p:cNvPr id="3" name="Oval 2"/>
          <p:cNvSpPr/>
          <p:nvPr/>
        </p:nvSpPr>
        <p:spPr>
          <a:xfrm>
            <a:off x="2743200" y="2023408"/>
            <a:ext cx="4600185" cy="3657600"/>
          </a:xfrm>
          <a:prstGeom prst="ellipse">
            <a:avLst/>
          </a:prstGeom>
          <a:solidFill>
            <a:srgbClr val="F19A1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   </a:t>
            </a:r>
            <a:r>
              <a:rPr lang="en-US" sz="3600" dirty="0" err="1" smtClean="0">
                <a:solidFill>
                  <a:schemeClr val="tx1"/>
                </a:solidFill>
              </a:rPr>
              <a:t>NeurOS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385608"/>
            <a:ext cx="3509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one/few shot learning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continuous learning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teaching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abstraction, generalization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hierarchy/</a:t>
            </a:r>
            <a:r>
              <a:rPr lang="en-US" sz="2000" dirty="0" err="1" smtClean="0"/>
              <a:t>heterarchy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sets, sequences, temporal </a:t>
            </a:r>
            <a:r>
              <a:rPr lang="en-US" sz="2000" dirty="0" err="1" smtClean="0"/>
              <a:t>seqs</a:t>
            </a:r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0200" y="990600"/>
            <a:ext cx="1620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narrow</a:t>
            </a:r>
          </a:p>
          <a:p>
            <a:pPr algn="ctr"/>
            <a:r>
              <a:rPr lang="en-US" sz="2400" smtClean="0"/>
              <a:t>intelligence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384187" y="990600"/>
            <a:ext cx="1620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broad</a:t>
            </a:r>
          </a:p>
          <a:p>
            <a:pPr algn="ctr"/>
            <a:r>
              <a:rPr lang="en-US" sz="2400" smtClean="0"/>
              <a:t>intelligence</a:t>
            </a:r>
            <a:endParaRPr lang="en-US" sz="2400"/>
          </a:p>
        </p:txBody>
      </p:sp>
      <p:sp>
        <p:nvSpPr>
          <p:cNvPr id="8" name="Right Arrow 7"/>
          <p:cNvSpPr/>
          <p:nvPr/>
        </p:nvSpPr>
        <p:spPr>
          <a:xfrm>
            <a:off x="3276600" y="1066800"/>
            <a:ext cx="1905000" cy="60960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9999">
                <a:schemeClr val="tx1">
                  <a:lumMod val="50000"/>
                  <a:lumOff val="50000"/>
                </a:schemeClr>
              </a:gs>
              <a:gs pos="7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Link Is a (Pre-synaptic) Bus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 rot="5400000" flipH="1">
            <a:off x="1703646" y="1191955"/>
            <a:ext cx="442418" cy="1258910"/>
            <a:chOff x="1828800" y="981075"/>
            <a:chExt cx="1905000" cy="1971675"/>
          </a:xfrm>
        </p:grpSpPr>
        <p:sp>
          <p:nvSpPr>
            <p:cNvPr id="139" name="Isosceles Triangle 13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0"/>
          <p:cNvGrpSpPr/>
          <p:nvPr/>
        </p:nvGrpSpPr>
        <p:grpSpPr>
          <a:xfrm rot="5400000">
            <a:off x="1715809" y="1471563"/>
            <a:ext cx="442418" cy="1258910"/>
            <a:chOff x="1828800" y="981075"/>
            <a:chExt cx="1905000" cy="1971675"/>
          </a:xfrm>
        </p:grpSpPr>
        <p:sp>
          <p:nvSpPr>
            <p:cNvPr id="122" name="Isosceles Triangle 121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8"/>
          <p:cNvGrpSpPr/>
          <p:nvPr/>
        </p:nvGrpSpPr>
        <p:grpSpPr>
          <a:xfrm rot="5400000" flipH="1">
            <a:off x="1740136" y="1765329"/>
            <a:ext cx="442418" cy="1258910"/>
            <a:chOff x="1828800" y="981075"/>
            <a:chExt cx="1905000" cy="1971675"/>
          </a:xfrm>
        </p:grpSpPr>
        <p:sp>
          <p:nvSpPr>
            <p:cNvPr id="105" name="Isosceles Triangle 104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638800" y="1523999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7" name="Group 19"/>
          <p:cNvGrpSpPr/>
          <p:nvPr/>
        </p:nvGrpSpPr>
        <p:grpSpPr>
          <a:xfrm rot="5400000" flipH="1">
            <a:off x="6047046" y="1191954"/>
            <a:ext cx="442418" cy="1258910"/>
            <a:chOff x="1828800" y="981075"/>
            <a:chExt cx="1905000" cy="1971675"/>
          </a:xfrm>
        </p:grpSpPr>
        <p:sp>
          <p:nvSpPr>
            <p:cNvPr id="213" name="Isosceles Triangle 212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0"/>
          <p:cNvGrpSpPr/>
          <p:nvPr/>
        </p:nvGrpSpPr>
        <p:grpSpPr>
          <a:xfrm rot="5400000">
            <a:off x="6059209" y="1471562"/>
            <a:ext cx="442418" cy="1258910"/>
            <a:chOff x="1828800" y="981075"/>
            <a:chExt cx="1905000" cy="1971675"/>
          </a:xfrm>
        </p:grpSpPr>
        <p:sp>
          <p:nvSpPr>
            <p:cNvPr id="196" name="Isosceles Triangle 195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8"/>
          <p:cNvGrpSpPr/>
          <p:nvPr/>
        </p:nvGrpSpPr>
        <p:grpSpPr>
          <a:xfrm rot="5400000" flipH="1">
            <a:off x="6083536" y="1765328"/>
            <a:ext cx="442418" cy="1258910"/>
            <a:chOff x="1828800" y="981075"/>
            <a:chExt cx="1905000" cy="1971675"/>
          </a:xfrm>
        </p:grpSpPr>
        <p:sp>
          <p:nvSpPr>
            <p:cNvPr id="179" name="Isosceles Triangle 17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3962400" y="1524000"/>
            <a:ext cx="3048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stCxn id="154" idx="14"/>
          </p:cNvCxnSpPr>
          <p:nvPr/>
        </p:nvCxnSpPr>
        <p:spPr>
          <a:xfrm flipV="1">
            <a:off x="2201572" y="1828800"/>
            <a:ext cx="1760828" cy="368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06" idx="3"/>
          </p:cNvCxnSpPr>
          <p:nvPr/>
        </p:nvCxnSpPr>
        <p:spPr>
          <a:xfrm flipV="1">
            <a:off x="2183326" y="2362200"/>
            <a:ext cx="1787302" cy="480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23" idx="3"/>
          </p:cNvCxnSpPr>
          <p:nvPr/>
        </p:nvCxnSpPr>
        <p:spPr>
          <a:xfrm flipV="1">
            <a:off x="2158999" y="2057400"/>
            <a:ext cx="1803401" cy="281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226" idx="1"/>
          </p:cNvCxnSpPr>
          <p:nvPr/>
        </p:nvCxnSpPr>
        <p:spPr>
          <a:xfrm flipV="1">
            <a:off x="4267200" y="1748410"/>
            <a:ext cx="1499316" cy="117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endCxn id="187" idx="17"/>
          </p:cNvCxnSpPr>
          <p:nvPr/>
        </p:nvCxnSpPr>
        <p:spPr>
          <a:xfrm>
            <a:off x="4267200" y="1905000"/>
            <a:ext cx="1523643" cy="2685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endCxn id="190" idx="1"/>
          </p:cNvCxnSpPr>
          <p:nvPr/>
        </p:nvCxnSpPr>
        <p:spPr>
          <a:xfrm>
            <a:off x="4267200" y="1905000"/>
            <a:ext cx="1547970" cy="584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4267200" y="1905000"/>
            <a:ext cx="15240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V="1">
            <a:off x="4267200" y="2286000"/>
            <a:ext cx="1499316" cy="117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4267200" y="2057400"/>
            <a:ext cx="15240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endCxn id="187" idx="16"/>
          </p:cNvCxnSpPr>
          <p:nvPr/>
        </p:nvCxnSpPr>
        <p:spPr>
          <a:xfrm flipV="1">
            <a:off x="4267200" y="2189059"/>
            <a:ext cx="1511480" cy="1731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8"/>
          <p:cNvGrpSpPr/>
          <p:nvPr/>
        </p:nvGrpSpPr>
        <p:grpSpPr>
          <a:xfrm rot="5400000" flipH="1">
            <a:off x="1703646" y="2044936"/>
            <a:ext cx="442418" cy="1258910"/>
            <a:chOff x="1828800" y="981075"/>
            <a:chExt cx="1905000" cy="1971675"/>
          </a:xfrm>
        </p:grpSpPr>
        <p:sp>
          <p:nvSpPr>
            <p:cNvPr id="158" name="Isosceles Triangle 157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5" name="Straight Arrow Connector 174"/>
          <p:cNvCxnSpPr>
            <a:stCxn id="159" idx="2"/>
          </p:cNvCxnSpPr>
          <p:nvPr/>
        </p:nvCxnSpPr>
        <p:spPr>
          <a:xfrm flipV="1">
            <a:off x="2219817" y="2667001"/>
            <a:ext cx="1777285" cy="31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533400" y="3352800"/>
            <a:ext cx="5931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New feature signals may show up at any time</a:t>
            </a:r>
            <a:endParaRPr lang="en-US" sz="2400"/>
          </a:p>
        </p:txBody>
      </p:sp>
      <p:sp>
        <p:nvSpPr>
          <p:cNvPr id="236" name="TextBox 235"/>
          <p:cNvSpPr txBox="1"/>
          <p:nvPr/>
        </p:nvSpPr>
        <p:spPr>
          <a:xfrm>
            <a:off x="7010400" y="22098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dog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2743200" y="2438400"/>
            <a:ext cx="85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meows</a:t>
            </a:r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2895600" y="15240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fur</a:t>
            </a:r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>
            <a:off x="2743200" y="1764268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barks</a:t>
            </a:r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2819400" y="2069068"/>
            <a:ext cx="4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tail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Link Is a (Pre-synaptic) Bus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295400" y="1524000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 rot="5400000" flipH="1">
            <a:off x="1703646" y="1191955"/>
            <a:ext cx="442418" cy="1258910"/>
            <a:chOff x="1828800" y="981075"/>
            <a:chExt cx="1905000" cy="1971675"/>
          </a:xfrm>
        </p:grpSpPr>
        <p:sp>
          <p:nvSpPr>
            <p:cNvPr id="139" name="Isosceles Triangle 13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0"/>
          <p:cNvGrpSpPr/>
          <p:nvPr/>
        </p:nvGrpSpPr>
        <p:grpSpPr>
          <a:xfrm rot="5400000">
            <a:off x="1715809" y="1471563"/>
            <a:ext cx="442418" cy="1258910"/>
            <a:chOff x="1828800" y="981075"/>
            <a:chExt cx="1905000" cy="1971675"/>
          </a:xfrm>
        </p:grpSpPr>
        <p:sp>
          <p:nvSpPr>
            <p:cNvPr id="122" name="Isosceles Triangle 121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8"/>
          <p:cNvGrpSpPr/>
          <p:nvPr/>
        </p:nvGrpSpPr>
        <p:grpSpPr>
          <a:xfrm rot="5400000" flipH="1">
            <a:off x="1740136" y="1765329"/>
            <a:ext cx="442418" cy="1258910"/>
            <a:chOff x="1828800" y="981075"/>
            <a:chExt cx="1905000" cy="1971675"/>
          </a:xfrm>
        </p:grpSpPr>
        <p:sp>
          <p:nvSpPr>
            <p:cNvPr id="105" name="Isosceles Triangle 104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638800" y="1523999"/>
            <a:ext cx="1371600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7" name="Group 19"/>
          <p:cNvGrpSpPr/>
          <p:nvPr/>
        </p:nvGrpSpPr>
        <p:grpSpPr>
          <a:xfrm rot="5400000" flipH="1">
            <a:off x="6047046" y="1191954"/>
            <a:ext cx="442418" cy="1258910"/>
            <a:chOff x="1828800" y="981075"/>
            <a:chExt cx="1905000" cy="1971675"/>
          </a:xfrm>
        </p:grpSpPr>
        <p:sp>
          <p:nvSpPr>
            <p:cNvPr id="213" name="Isosceles Triangle 212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 3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5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6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 7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8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Freeform 9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 10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11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12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1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1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1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1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17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18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0"/>
          <p:cNvGrpSpPr/>
          <p:nvPr/>
        </p:nvGrpSpPr>
        <p:grpSpPr>
          <a:xfrm rot="5400000">
            <a:off x="6059209" y="1471562"/>
            <a:ext cx="442418" cy="1258910"/>
            <a:chOff x="1828800" y="981075"/>
            <a:chExt cx="1905000" cy="1971675"/>
          </a:xfrm>
        </p:grpSpPr>
        <p:sp>
          <p:nvSpPr>
            <p:cNvPr id="196" name="Isosceles Triangle 195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 204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8"/>
          <p:cNvGrpSpPr/>
          <p:nvPr/>
        </p:nvGrpSpPr>
        <p:grpSpPr>
          <a:xfrm rot="5400000" flipH="1">
            <a:off x="6083536" y="1765328"/>
            <a:ext cx="442418" cy="1258910"/>
            <a:chOff x="1828800" y="981075"/>
            <a:chExt cx="1905000" cy="1971675"/>
          </a:xfrm>
        </p:grpSpPr>
        <p:sp>
          <p:nvSpPr>
            <p:cNvPr id="179" name="Isosceles Triangle 178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 186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/>
          <p:cNvSpPr/>
          <p:nvPr/>
        </p:nvSpPr>
        <p:spPr>
          <a:xfrm>
            <a:off x="3962400" y="1524000"/>
            <a:ext cx="3048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/>
          <p:cNvCxnSpPr>
            <a:stCxn id="154" idx="14"/>
          </p:cNvCxnSpPr>
          <p:nvPr/>
        </p:nvCxnSpPr>
        <p:spPr>
          <a:xfrm flipV="1">
            <a:off x="2201572" y="1828800"/>
            <a:ext cx="1760828" cy="36852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106" idx="3"/>
          </p:cNvCxnSpPr>
          <p:nvPr/>
        </p:nvCxnSpPr>
        <p:spPr>
          <a:xfrm flipV="1">
            <a:off x="2183326" y="2362200"/>
            <a:ext cx="1787302" cy="48069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123" idx="3"/>
          </p:cNvCxnSpPr>
          <p:nvPr/>
        </p:nvCxnSpPr>
        <p:spPr>
          <a:xfrm flipV="1">
            <a:off x="2158999" y="2057400"/>
            <a:ext cx="1803401" cy="281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226" idx="1"/>
          </p:cNvCxnSpPr>
          <p:nvPr/>
        </p:nvCxnSpPr>
        <p:spPr>
          <a:xfrm flipV="1">
            <a:off x="4267200" y="1748410"/>
            <a:ext cx="1499316" cy="1172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endCxn id="187" idx="17"/>
          </p:cNvCxnSpPr>
          <p:nvPr/>
        </p:nvCxnSpPr>
        <p:spPr>
          <a:xfrm>
            <a:off x="4267200" y="1905000"/>
            <a:ext cx="1523643" cy="2685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endCxn id="190" idx="1"/>
          </p:cNvCxnSpPr>
          <p:nvPr/>
        </p:nvCxnSpPr>
        <p:spPr>
          <a:xfrm>
            <a:off x="4267200" y="1905000"/>
            <a:ext cx="1547970" cy="5849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4267200" y="1905000"/>
            <a:ext cx="152400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V="1">
            <a:off x="4267200" y="2286000"/>
            <a:ext cx="1499316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4267200" y="2057400"/>
            <a:ext cx="1524000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endCxn id="187" idx="16"/>
          </p:cNvCxnSpPr>
          <p:nvPr/>
        </p:nvCxnSpPr>
        <p:spPr>
          <a:xfrm flipV="1">
            <a:off x="4267200" y="2189059"/>
            <a:ext cx="1511480" cy="1731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8"/>
          <p:cNvGrpSpPr/>
          <p:nvPr/>
        </p:nvGrpSpPr>
        <p:grpSpPr>
          <a:xfrm rot="5400000" flipH="1">
            <a:off x="1703646" y="2044936"/>
            <a:ext cx="442418" cy="1258910"/>
            <a:chOff x="1828800" y="981075"/>
            <a:chExt cx="1905000" cy="1971675"/>
          </a:xfrm>
        </p:grpSpPr>
        <p:sp>
          <p:nvSpPr>
            <p:cNvPr id="158" name="Isosceles Triangle 157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5" name="Straight Arrow Connector 174"/>
          <p:cNvCxnSpPr>
            <a:stCxn id="159" idx="2"/>
          </p:cNvCxnSpPr>
          <p:nvPr/>
        </p:nvCxnSpPr>
        <p:spPr>
          <a:xfrm flipV="1">
            <a:off x="2219817" y="2667001"/>
            <a:ext cx="1777285" cy="31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533400" y="3352800"/>
            <a:ext cx="6519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New pattern(s) may include old and new features.</a:t>
            </a:r>
            <a:endParaRPr lang="en-US" sz="2400"/>
          </a:p>
        </p:txBody>
      </p:sp>
      <p:sp>
        <p:nvSpPr>
          <p:cNvPr id="236" name="TextBox 235"/>
          <p:cNvSpPr txBox="1"/>
          <p:nvPr/>
        </p:nvSpPr>
        <p:spPr>
          <a:xfrm>
            <a:off x="7010400" y="22098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dog</a:t>
            </a:r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2743200" y="2438400"/>
            <a:ext cx="85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meows</a:t>
            </a:r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2895600" y="15240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fur</a:t>
            </a:r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>
            <a:off x="2743200" y="1764268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barks</a:t>
            </a:r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2819400" y="2069068"/>
            <a:ext cx="4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tail</a:t>
            </a:r>
            <a:endParaRPr lang="en-US"/>
          </a:p>
        </p:txBody>
      </p:sp>
      <p:grpSp>
        <p:nvGrpSpPr>
          <p:cNvPr id="11" name="Group 38"/>
          <p:cNvGrpSpPr/>
          <p:nvPr/>
        </p:nvGrpSpPr>
        <p:grpSpPr>
          <a:xfrm rot="5400000" flipH="1">
            <a:off x="6083536" y="2044936"/>
            <a:ext cx="442418" cy="1258910"/>
            <a:chOff x="1828800" y="981075"/>
            <a:chExt cx="1905000" cy="1971675"/>
          </a:xfrm>
        </p:grpSpPr>
        <p:sp>
          <p:nvSpPr>
            <p:cNvPr id="176" name="Isosceles Triangle 175"/>
            <p:cNvSpPr/>
            <p:nvPr/>
          </p:nvSpPr>
          <p:spPr>
            <a:xfrm rot="10800000">
              <a:off x="2628900" y="2095500"/>
              <a:ext cx="304800" cy="390525"/>
            </a:xfrm>
            <a:prstGeom prst="triangle">
              <a:avLst/>
            </a:prstGeom>
            <a:solidFill>
              <a:schemeClr val="tx1"/>
            </a:solidFill>
            <a:ln w="28575">
              <a:solidFill>
                <a:srgbClr val="B11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2647950" y="981075"/>
              <a:ext cx="135807" cy="1123950"/>
            </a:xfrm>
            <a:custGeom>
              <a:avLst/>
              <a:gdLst>
                <a:gd name="connsiteX0" fmla="*/ 0 w 135807"/>
                <a:gd name="connsiteY0" fmla="*/ 0 h 1123950"/>
                <a:gd name="connsiteX1" fmla="*/ 9525 w 135807"/>
                <a:gd name="connsiteY1" fmla="*/ 28575 h 1123950"/>
                <a:gd name="connsiteX2" fmla="*/ 28575 w 135807"/>
                <a:gd name="connsiteY2" fmla="*/ 523875 h 1123950"/>
                <a:gd name="connsiteX3" fmla="*/ 66675 w 135807"/>
                <a:gd name="connsiteY3" fmla="*/ 638175 h 1123950"/>
                <a:gd name="connsiteX4" fmla="*/ 76200 w 135807"/>
                <a:gd name="connsiteY4" fmla="*/ 676275 h 1123950"/>
                <a:gd name="connsiteX5" fmla="*/ 114300 w 135807"/>
                <a:gd name="connsiteY5" fmla="*/ 742950 h 1123950"/>
                <a:gd name="connsiteX6" fmla="*/ 123825 w 135807"/>
                <a:gd name="connsiteY6" fmla="*/ 828675 h 1123950"/>
                <a:gd name="connsiteX7" fmla="*/ 133350 w 135807"/>
                <a:gd name="connsiteY7" fmla="*/ 895350 h 1123950"/>
                <a:gd name="connsiteX8" fmla="*/ 133350 w 135807"/>
                <a:gd name="connsiteY8" fmla="*/ 11239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07" h="1123950">
                  <a:moveTo>
                    <a:pt x="0" y="0"/>
                  </a:moveTo>
                  <a:cubicBezTo>
                    <a:pt x="3175" y="9525"/>
                    <a:pt x="6767" y="18921"/>
                    <a:pt x="9525" y="28575"/>
                  </a:cubicBezTo>
                  <a:cubicBezTo>
                    <a:pt x="56115" y="191640"/>
                    <a:pt x="17676" y="320436"/>
                    <a:pt x="28575" y="523875"/>
                  </a:cubicBezTo>
                  <a:cubicBezTo>
                    <a:pt x="32813" y="602978"/>
                    <a:pt x="45817" y="582554"/>
                    <a:pt x="66675" y="638175"/>
                  </a:cubicBezTo>
                  <a:cubicBezTo>
                    <a:pt x="71272" y="650432"/>
                    <a:pt x="71603" y="664018"/>
                    <a:pt x="76200" y="676275"/>
                  </a:cubicBezTo>
                  <a:cubicBezTo>
                    <a:pt x="86558" y="703897"/>
                    <a:pt x="98509" y="719263"/>
                    <a:pt x="114300" y="742950"/>
                  </a:cubicBezTo>
                  <a:cubicBezTo>
                    <a:pt x="117475" y="771525"/>
                    <a:pt x="120259" y="800146"/>
                    <a:pt x="123825" y="828675"/>
                  </a:cubicBezTo>
                  <a:cubicBezTo>
                    <a:pt x="126610" y="850952"/>
                    <a:pt x="132626" y="872911"/>
                    <a:pt x="133350" y="895350"/>
                  </a:cubicBezTo>
                  <a:cubicBezTo>
                    <a:pt x="135807" y="971510"/>
                    <a:pt x="133350" y="1047750"/>
                    <a:pt x="133350" y="112395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230"/>
            <p:cNvSpPr/>
            <p:nvPr/>
          </p:nvSpPr>
          <p:spPr>
            <a:xfrm>
              <a:off x="2667000" y="1028700"/>
              <a:ext cx="266700" cy="428625"/>
            </a:xfrm>
            <a:custGeom>
              <a:avLst/>
              <a:gdLst>
                <a:gd name="connsiteX0" fmla="*/ 266700 w 266700"/>
                <a:gd name="connsiteY0" fmla="*/ 0 h 428625"/>
                <a:gd name="connsiteX1" fmla="*/ 219075 w 266700"/>
                <a:gd name="connsiteY1" fmla="*/ 57150 h 428625"/>
                <a:gd name="connsiteX2" fmla="*/ 209550 w 266700"/>
                <a:gd name="connsiteY2" fmla="*/ 85725 h 428625"/>
                <a:gd name="connsiteX3" fmla="*/ 180975 w 266700"/>
                <a:gd name="connsiteY3" fmla="*/ 123825 h 428625"/>
                <a:gd name="connsiteX4" fmla="*/ 161925 w 266700"/>
                <a:gd name="connsiteY4" fmla="*/ 161925 h 428625"/>
                <a:gd name="connsiteX5" fmla="*/ 123825 w 266700"/>
                <a:gd name="connsiteY5" fmla="*/ 219075 h 428625"/>
                <a:gd name="connsiteX6" fmla="*/ 95250 w 266700"/>
                <a:gd name="connsiteY6" fmla="*/ 285750 h 428625"/>
                <a:gd name="connsiteX7" fmla="*/ 85725 w 266700"/>
                <a:gd name="connsiteY7" fmla="*/ 314325 h 428625"/>
                <a:gd name="connsiteX8" fmla="*/ 19050 w 266700"/>
                <a:gd name="connsiteY8" fmla="*/ 400050 h 428625"/>
                <a:gd name="connsiteX9" fmla="*/ 0 w 266700"/>
                <a:gd name="connsiteY9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428625">
                  <a:moveTo>
                    <a:pt x="266700" y="0"/>
                  </a:moveTo>
                  <a:cubicBezTo>
                    <a:pt x="245634" y="21066"/>
                    <a:pt x="232336" y="30628"/>
                    <a:pt x="219075" y="57150"/>
                  </a:cubicBezTo>
                  <a:cubicBezTo>
                    <a:pt x="214585" y="66130"/>
                    <a:pt x="214531" y="77008"/>
                    <a:pt x="209550" y="85725"/>
                  </a:cubicBezTo>
                  <a:cubicBezTo>
                    <a:pt x="201674" y="99508"/>
                    <a:pt x="189389" y="110363"/>
                    <a:pt x="180975" y="123825"/>
                  </a:cubicBezTo>
                  <a:cubicBezTo>
                    <a:pt x="173450" y="135866"/>
                    <a:pt x="169230" y="149749"/>
                    <a:pt x="161925" y="161925"/>
                  </a:cubicBezTo>
                  <a:cubicBezTo>
                    <a:pt x="150145" y="181558"/>
                    <a:pt x="131065" y="197355"/>
                    <a:pt x="123825" y="219075"/>
                  </a:cubicBezTo>
                  <a:cubicBezTo>
                    <a:pt x="101487" y="286088"/>
                    <a:pt x="130560" y="203360"/>
                    <a:pt x="95250" y="285750"/>
                  </a:cubicBezTo>
                  <a:cubicBezTo>
                    <a:pt x="91295" y="294978"/>
                    <a:pt x="90601" y="305548"/>
                    <a:pt x="85725" y="314325"/>
                  </a:cubicBezTo>
                  <a:cubicBezTo>
                    <a:pt x="37577" y="400991"/>
                    <a:pt x="65330" y="344514"/>
                    <a:pt x="19050" y="400050"/>
                  </a:cubicBezTo>
                  <a:cubicBezTo>
                    <a:pt x="11721" y="408844"/>
                    <a:pt x="0" y="428625"/>
                    <a:pt x="0" y="42862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2552700" y="1114425"/>
              <a:ext cx="142875" cy="314325"/>
            </a:xfrm>
            <a:custGeom>
              <a:avLst/>
              <a:gdLst>
                <a:gd name="connsiteX0" fmla="*/ 0 w 142875"/>
                <a:gd name="connsiteY0" fmla="*/ 0 h 314325"/>
                <a:gd name="connsiteX1" fmla="*/ 9525 w 142875"/>
                <a:gd name="connsiteY1" fmla="*/ 57150 h 314325"/>
                <a:gd name="connsiteX2" fmla="*/ 47625 w 142875"/>
                <a:gd name="connsiteY2" fmla="*/ 123825 h 314325"/>
                <a:gd name="connsiteX3" fmla="*/ 76200 w 142875"/>
                <a:gd name="connsiteY3" fmla="*/ 190500 h 314325"/>
                <a:gd name="connsiteX4" fmla="*/ 123825 w 142875"/>
                <a:gd name="connsiteY4" fmla="*/ 257175 h 314325"/>
                <a:gd name="connsiteX5" fmla="*/ 142875 w 142875"/>
                <a:gd name="connsiteY5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314325">
                  <a:moveTo>
                    <a:pt x="0" y="0"/>
                  </a:moveTo>
                  <a:cubicBezTo>
                    <a:pt x="3175" y="19050"/>
                    <a:pt x="3976" y="38652"/>
                    <a:pt x="9525" y="57150"/>
                  </a:cubicBezTo>
                  <a:cubicBezTo>
                    <a:pt x="18615" y="87449"/>
                    <a:pt x="32857" y="97980"/>
                    <a:pt x="47625" y="123825"/>
                  </a:cubicBezTo>
                  <a:cubicBezTo>
                    <a:pt x="126907" y="262568"/>
                    <a:pt x="22770" y="83639"/>
                    <a:pt x="76200" y="190500"/>
                  </a:cubicBezTo>
                  <a:cubicBezTo>
                    <a:pt x="83164" y="204428"/>
                    <a:pt x="117353" y="248546"/>
                    <a:pt x="123825" y="257175"/>
                  </a:cubicBezTo>
                  <a:cubicBezTo>
                    <a:pt x="135072" y="302163"/>
                    <a:pt x="127496" y="283566"/>
                    <a:pt x="142875" y="31432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 242"/>
            <p:cNvSpPr/>
            <p:nvPr/>
          </p:nvSpPr>
          <p:spPr>
            <a:xfrm>
              <a:off x="2190750" y="2400300"/>
              <a:ext cx="533400" cy="390525"/>
            </a:xfrm>
            <a:custGeom>
              <a:avLst/>
              <a:gdLst>
                <a:gd name="connsiteX0" fmla="*/ 0 w 533400"/>
                <a:gd name="connsiteY0" fmla="*/ 390525 h 390525"/>
                <a:gd name="connsiteX1" fmla="*/ 152400 w 533400"/>
                <a:gd name="connsiteY1" fmla="*/ 285750 h 390525"/>
                <a:gd name="connsiteX2" fmla="*/ 228600 w 533400"/>
                <a:gd name="connsiteY2" fmla="*/ 247650 h 390525"/>
                <a:gd name="connsiteX3" fmla="*/ 304800 w 533400"/>
                <a:gd name="connsiteY3" fmla="*/ 180975 h 390525"/>
                <a:gd name="connsiteX4" fmla="*/ 342900 w 533400"/>
                <a:gd name="connsiteY4" fmla="*/ 161925 h 390525"/>
                <a:gd name="connsiteX5" fmla="*/ 390525 w 533400"/>
                <a:gd name="connsiteY5" fmla="*/ 133350 h 390525"/>
                <a:gd name="connsiteX6" fmla="*/ 428625 w 533400"/>
                <a:gd name="connsiteY6" fmla="*/ 114300 h 390525"/>
                <a:gd name="connsiteX7" fmla="*/ 485775 w 533400"/>
                <a:gd name="connsiteY7" fmla="*/ 76200 h 390525"/>
                <a:gd name="connsiteX8" fmla="*/ 523875 w 533400"/>
                <a:gd name="connsiteY8" fmla="*/ 9525 h 390525"/>
                <a:gd name="connsiteX9" fmla="*/ 533400 w 533400"/>
                <a:gd name="connsiteY9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390525">
                  <a:moveTo>
                    <a:pt x="0" y="390525"/>
                  </a:moveTo>
                  <a:cubicBezTo>
                    <a:pt x="66312" y="340791"/>
                    <a:pt x="49179" y="352540"/>
                    <a:pt x="152400" y="285750"/>
                  </a:cubicBezTo>
                  <a:cubicBezTo>
                    <a:pt x="200199" y="254821"/>
                    <a:pt x="187036" y="261505"/>
                    <a:pt x="228600" y="247650"/>
                  </a:cubicBezTo>
                  <a:cubicBezTo>
                    <a:pt x="256140" y="220110"/>
                    <a:pt x="269914" y="204232"/>
                    <a:pt x="304800" y="180975"/>
                  </a:cubicBezTo>
                  <a:cubicBezTo>
                    <a:pt x="316614" y="173099"/>
                    <a:pt x="330488" y="168821"/>
                    <a:pt x="342900" y="161925"/>
                  </a:cubicBezTo>
                  <a:cubicBezTo>
                    <a:pt x="359084" y="152934"/>
                    <a:pt x="374341" y="142341"/>
                    <a:pt x="390525" y="133350"/>
                  </a:cubicBezTo>
                  <a:cubicBezTo>
                    <a:pt x="402937" y="126454"/>
                    <a:pt x="416449" y="121605"/>
                    <a:pt x="428625" y="114300"/>
                  </a:cubicBezTo>
                  <a:cubicBezTo>
                    <a:pt x="448258" y="102520"/>
                    <a:pt x="485775" y="76200"/>
                    <a:pt x="485775" y="76200"/>
                  </a:cubicBezTo>
                  <a:cubicBezTo>
                    <a:pt x="501595" y="44560"/>
                    <a:pt x="503680" y="36451"/>
                    <a:pt x="523875" y="9525"/>
                  </a:cubicBezTo>
                  <a:cubicBezTo>
                    <a:pt x="526569" y="5933"/>
                    <a:pt x="530225" y="3175"/>
                    <a:pt x="533400" y="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Freeform 243"/>
            <p:cNvSpPr/>
            <p:nvPr/>
          </p:nvSpPr>
          <p:spPr>
            <a:xfrm>
              <a:off x="2257425" y="2600325"/>
              <a:ext cx="219075" cy="21261"/>
            </a:xfrm>
            <a:custGeom>
              <a:avLst/>
              <a:gdLst>
                <a:gd name="connsiteX0" fmla="*/ 0 w 219075"/>
                <a:gd name="connsiteY0" fmla="*/ 0 h 21261"/>
                <a:gd name="connsiteX1" fmla="*/ 123825 w 219075"/>
                <a:gd name="connsiteY1" fmla="*/ 9525 h 21261"/>
                <a:gd name="connsiteX2" fmla="*/ 152400 w 219075"/>
                <a:gd name="connsiteY2" fmla="*/ 19050 h 21261"/>
                <a:gd name="connsiteX3" fmla="*/ 219075 w 219075"/>
                <a:gd name="connsiteY3" fmla="*/ 19050 h 2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1261">
                  <a:moveTo>
                    <a:pt x="0" y="0"/>
                  </a:moveTo>
                  <a:cubicBezTo>
                    <a:pt x="41275" y="3175"/>
                    <a:pt x="82748" y="4390"/>
                    <a:pt x="123825" y="9525"/>
                  </a:cubicBezTo>
                  <a:cubicBezTo>
                    <a:pt x="133788" y="10770"/>
                    <a:pt x="142410" y="18051"/>
                    <a:pt x="152400" y="19050"/>
                  </a:cubicBezTo>
                  <a:cubicBezTo>
                    <a:pt x="174515" y="21261"/>
                    <a:pt x="196850" y="19050"/>
                    <a:pt x="219075" y="1905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2838450" y="2381250"/>
              <a:ext cx="419100" cy="352425"/>
            </a:xfrm>
            <a:custGeom>
              <a:avLst/>
              <a:gdLst>
                <a:gd name="connsiteX0" fmla="*/ 419100 w 419100"/>
                <a:gd name="connsiteY0" fmla="*/ 352425 h 352425"/>
                <a:gd name="connsiteX1" fmla="*/ 400050 w 419100"/>
                <a:gd name="connsiteY1" fmla="*/ 314325 h 352425"/>
                <a:gd name="connsiteX2" fmla="*/ 323850 w 419100"/>
                <a:gd name="connsiteY2" fmla="*/ 228600 h 352425"/>
                <a:gd name="connsiteX3" fmla="*/ 295275 w 419100"/>
                <a:gd name="connsiteY3" fmla="*/ 209550 h 352425"/>
                <a:gd name="connsiteX4" fmla="*/ 247650 w 419100"/>
                <a:gd name="connsiteY4" fmla="*/ 171450 h 352425"/>
                <a:gd name="connsiteX5" fmla="*/ 190500 w 419100"/>
                <a:gd name="connsiteY5" fmla="*/ 133350 h 352425"/>
                <a:gd name="connsiteX6" fmla="*/ 152400 w 419100"/>
                <a:gd name="connsiteY6" fmla="*/ 104775 h 352425"/>
                <a:gd name="connsiteX7" fmla="*/ 85725 w 419100"/>
                <a:gd name="connsiteY7" fmla="*/ 57150 h 352425"/>
                <a:gd name="connsiteX8" fmla="*/ 57150 w 419100"/>
                <a:gd name="connsiteY8" fmla="*/ 28575 h 352425"/>
                <a:gd name="connsiteX9" fmla="*/ 28575 w 419100"/>
                <a:gd name="connsiteY9" fmla="*/ 9525 h 352425"/>
                <a:gd name="connsiteX10" fmla="*/ 0 w 419100"/>
                <a:gd name="connsiteY10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352425">
                  <a:moveTo>
                    <a:pt x="419100" y="352425"/>
                  </a:moveTo>
                  <a:cubicBezTo>
                    <a:pt x="412750" y="339725"/>
                    <a:pt x="407926" y="326139"/>
                    <a:pt x="400050" y="314325"/>
                  </a:cubicBezTo>
                  <a:cubicBezTo>
                    <a:pt x="383110" y="288915"/>
                    <a:pt x="347720" y="249060"/>
                    <a:pt x="323850" y="228600"/>
                  </a:cubicBezTo>
                  <a:cubicBezTo>
                    <a:pt x="315158" y="221150"/>
                    <a:pt x="304433" y="216419"/>
                    <a:pt x="295275" y="209550"/>
                  </a:cubicBezTo>
                  <a:cubicBezTo>
                    <a:pt x="279011" y="197352"/>
                    <a:pt x="264092" y="183407"/>
                    <a:pt x="247650" y="171450"/>
                  </a:cubicBezTo>
                  <a:cubicBezTo>
                    <a:pt x="229134" y="157984"/>
                    <a:pt x="208816" y="147087"/>
                    <a:pt x="190500" y="133350"/>
                  </a:cubicBezTo>
                  <a:cubicBezTo>
                    <a:pt x="177800" y="123825"/>
                    <a:pt x="165318" y="114002"/>
                    <a:pt x="152400" y="104775"/>
                  </a:cubicBezTo>
                  <a:cubicBezTo>
                    <a:pt x="122247" y="83237"/>
                    <a:pt x="116854" y="83832"/>
                    <a:pt x="85725" y="57150"/>
                  </a:cubicBezTo>
                  <a:cubicBezTo>
                    <a:pt x="75498" y="48384"/>
                    <a:pt x="67498" y="37199"/>
                    <a:pt x="57150" y="28575"/>
                  </a:cubicBezTo>
                  <a:cubicBezTo>
                    <a:pt x="48356" y="21246"/>
                    <a:pt x="38814" y="14645"/>
                    <a:pt x="28575" y="9525"/>
                  </a:cubicBezTo>
                  <a:cubicBezTo>
                    <a:pt x="19595" y="5035"/>
                    <a:pt x="0" y="0"/>
                    <a:pt x="0" y="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Freeform 245"/>
            <p:cNvSpPr/>
            <p:nvPr/>
          </p:nvSpPr>
          <p:spPr>
            <a:xfrm>
              <a:off x="3095625" y="2381250"/>
              <a:ext cx="25589" cy="180975"/>
            </a:xfrm>
            <a:custGeom>
              <a:avLst/>
              <a:gdLst>
                <a:gd name="connsiteX0" fmla="*/ 0 w 25589"/>
                <a:gd name="connsiteY0" fmla="*/ 0 h 180975"/>
                <a:gd name="connsiteX1" fmla="*/ 9525 w 25589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89" h="180975">
                  <a:moveTo>
                    <a:pt x="0" y="0"/>
                  </a:moveTo>
                  <a:cubicBezTo>
                    <a:pt x="25589" y="76768"/>
                    <a:pt x="9525" y="18535"/>
                    <a:pt x="9525" y="18097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Freeform 247"/>
            <p:cNvSpPr/>
            <p:nvPr/>
          </p:nvSpPr>
          <p:spPr>
            <a:xfrm>
              <a:off x="2981325" y="2076450"/>
              <a:ext cx="752475" cy="718506"/>
            </a:xfrm>
            <a:custGeom>
              <a:avLst/>
              <a:gdLst>
                <a:gd name="connsiteX0" fmla="*/ 0 w 752475"/>
                <a:gd name="connsiteY0" fmla="*/ 0 h 718506"/>
                <a:gd name="connsiteX1" fmla="*/ 28575 w 752475"/>
                <a:gd name="connsiteY1" fmla="*/ 28575 h 718506"/>
                <a:gd name="connsiteX2" fmla="*/ 57150 w 752475"/>
                <a:gd name="connsiteY2" fmla="*/ 47625 h 718506"/>
                <a:gd name="connsiteX3" fmla="*/ 114300 w 752475"/>
                <a:gd name="connsiteY3" fmla="*/ 104775 h 718506"/>
                <a:gd name="connsiteX4" fmla="*/ 171450 w 752475"/>
                <a:gd name="connsiteY4" fmla="*/ 142875 h 718506"/>
                <a:gd name="connsiteX5" fmla="*/ 200025 w 752475"/>
                <a:gd name="connsiteY5" fmla="*/ 161925 h 718506"/>
                <a:gd name="connsiteX6" fmla="*/ 257175 w 752475"/>
                <a:gd name="connsiteY6" fmla="*/ 190500 h 718506"/>
                <a:gd name="connsiteX7" fmla="*/ 352425 w 752475"/>
                <a:gd name="connsiteY7" fmla="*/ 304800 h 718506"/>
                <a:gd name="connsiteX8" fmla="*/ 419100 w 752475"/>
                <a:gd name="connsiteY8" fmla="*/ 342900 h 718506"/>
                <a:gd name="connsiteX9" fmla="*/ 447675 w 752475"/>
                <a:gd name="connsiteY9" fmla="*/ 371475 h 718506"/>
                <a:gd name="connsiteX10" fmla="*/ 514350 w 752475"/>
                <a:gd name="connsiteY10" fmla="*/ 419100 h 718506"/>
                <a:gd name="connsiteX11" fmla="*/ 533400 w 752475"/>
                <a:gd name="connsiteY11" fmla="*/ 476250 h 718506"/>
                <a:gd name="connsiteX12" fmla="*/ 542925 w 752475"/>
                <a:gd name="connsiteY12" fmla="*/ 514350 h 718506"/>
                <a:gd name="connsiteX13" fmla="*/ 561975 w 752475"/>
                <a:gd name="connsiteY13" fmla="*/ 571500 h 718506"/>
                <a:gd name="connsiteX14" fmla="*/ 571500 w 752475"/>
                <a:gd name="connsiteY14" fmla="*/ 600075 h 718506"/>
                <a:gd name="connsiteX15" fmla="*/ 628650 w 752475"/>
                <a:gd name="connsiteY15" fmla="*/ 676275 h 718506"/>
                <a:gd name="connsiteX16" fmla="*/ 685800 w 752475"/>
                <a:gd name="connsiteY16" fmla="*/ 714375 h 718506"/>
                <a:gd name="connsiteX17" fmla="*/ 752475 w 752475"/>
                <a:gd name="connsiteY17" fmla="*/ 695325 h 71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2475" h="718506">
                  <a:moveTo>
                    <a:pt x="0" y="0"/>
                  </a:moveTo>
                  <a:cubicBezTo>
                    <a:pt x="9525" y="9525"/>
                    <a:pt x="18227" y="19951"/>
                    <a:pt x="28575" y="28575"/>
                  </a:cubicBezTo>
                  <a:cubicBezTo>
                    <a:pt x="37369" y="35904"/>
                    <a:pt x="49055" y="39530"/>
                    <a:pt x="57150" y="47625"/>
                  </a:cubicBezTo>
                  <a:cubicBezTo>
                    <a:pt x="125753" y="116228"/>
                    <a:pt x="10536" y="32140"/>
                    <a:pt x="114300" y="104775"/>
                  </a:cubicBezTo>
                  <a:cubicBezTo>
                    <a:pt x="133057" y="117905"/>
                    <a:pt x="152400" y="130175"/>
                    <a:pt x="171450" y="142875"/>
                  </a:cubicBezTo>
                  <a:cubicBezTo>
                    <a:pt x="180975" y="149225"/>
                    <a:pt x="189165" y="158305"/>
                    <a:pt x="200025" y="161925"/>
                  </a:cubicBezTo>
                  <a:cubicBezTo>
                    <a:pt x="239460" y="175070"/>
                    <a:pt x="220246" y="165881"/>
                    <a:pt x="257175" y="190500"/>
                  </a:cubicBezTo>
                  <a:cubicBezTo>
                    <a:pt x="279056" y="223321"/>
                    <a:pt x="315755" y="286465"/>
                    <a:pt x="352425" y="304800"/>
                  </a:cubicBezTo>
                  <a:cubicBezTo>
                    <a:pt x="375716" y="316445"/>
                    <a:pt x="398905" y="326071"/>
                    <a:pt x="419100" y="342900"/>
                  </a:cubicBezTo>
                  <a:cubicBezTo>
                    <a:pt x="429448" y="351524"/>
                    <a:pt x="437448" y="362709"/>
                    <a:pt x="447675" y="371475"/>
                  </a:cubicBezTo>
                  <a:cubicBezTo>
                    <a:pt x="468350" y="389197"/>
                    <a:pt x="491735" y="404023"/>
                    <a:pt x="514350" y="419100"/>
                  </a:cubicBezTo>
                  <a:cubicBezTo>
                    <a:pt x="520700" y="438150"/>
                    <a:pt x="528530" y="456769"/>
                    <a:pt x="533400" y="476250"/>
                  </a:cubicBezTo>
                  <a:cubicBezTo>
                    <a:pt x="536575" y="488950"/>
                    <a:pt x="539163" y="501811"/>
                    <a:pt x="542925" y="514350"/>
                  </a:cubicBezTo>
                  <a:cubicBezTo>
                    <a:pt x="548695" y="533584"/>
                    <a:pt x="555625" y="552450"/>
                    <a:pt x="561975" y="571500"/>
                  </a:cubicBezTo>
                  <a:cubicBezTo>
                    <a:pt x="565150" y="581025"/>
                    <a:pt x="565476" y="592043"/>
                    <a:pt x="571500" y="600075"/>
                  </a:cubicBezTo>
                  <a:cubicBezTo>
                    <a:pt x="590550" y="625475"/>
                    <a:pt x="602232" y="658663"/>
                    <a:pt x="628650" y="676275"/>
                  </a:cubicBezTo>
                  <a:lnTo>
                    <a:pt x="685800" y="714375"/>
                  </a:lnTo>
                  <a:cubicBezTo>
                    <a:pt x="747379" y="704112"/>
                    <a:pt x="729294" y="718506"/>
                    <a:pt x="752475" y="69532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Freeform 248"/>
            <p:cNvSpPr/>
            <p:nvPr/>
          </p:nvSpPr>
          <p:spPr>
            <a:xfrm>
              <a:off x="2000250" y="2133600"/>
              <a:ext cx="628650" cy="394568"/>
            </a:xfrm>
            <a:custGeom>
              <a:avLst/>
              <a:gdLst>
                <a:gd name="connsiteX0" fmla="*/ 628650 w 628650"/>
                <a:gd name="connsiteY0" fmla="*/ 0 h 394568"/>
                <a:gd name="connsiteX1" fmla="*/ 514350 w 628650"/>
                <a:gd name="connsiteY1" fmla="*/ 28575 h 394568"/>
                <a:gd name="connsiteX2" fmla="*/ 476250 w 628650"/>
                <a:gd name="connsiteY2" fmla="*/ 85725 h 394568"/>
                <a:gd name="connsiteX3" fmla="*/ 419100 w 628650"/>
                <a:gd name="connsiteY3" fmla="*/ 142875 h 394568"/>
                <a:gd name="connsiteX4" fmla="*/ 400050 w 628650"/>
                <a:gd name="connsiteY4" fmla="*/ 190500 h 394568"/>
                <a:gd name="connsiteX5" fmla="*/ 390525 w 628650"/>
                <a:gd name="connsiteY5" fmla="*/ 219075 h 394568"/>
                <a:gd name="connsiteX6" fmla="*/ 333375 w 628650"/>
                <a:gd name="connsiteY6" fmla="*/ 295275 h 394568"/>
                <a:gd name="connsiteX7" fmla="*/ 276225 w 628650"/>
                <a:gd name="connsiteY7" fmla="*/ 352425 h 394568"/>
                <a:gd name="connsiteX8" fmla="*/ 0 w 628650"/>
                <a:gd name="connsiteY8" fmla="*/ 371475 h 39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394568">
                  <a:moveTo>
                    <a:pt x="628650" y="0"/>
                  </a:moveTo>
                  <a:cubicBezTo>
                    <a:pt x="601195" y="3432"/>
                    <a:pt x="540491" y="2434"/>
                    <a:pt x="514350" y="28575"/>
                  </a:cubicBezTo>
                  <a:cubicBezTo>
                    <a:pt x="498161" y="44764"/>
                    <a:pt x="492439" y="69536"/>
                    <a:pt x="476250" y="85725"/>
                  </a:cubicBezTo>
                  <a:lnTo>
                    <a:pt x="419100" y="142875"/>
                  </a:lnTo>
                  <a:cubicBezTo>
                    <a:pt x="412750" y="158750"/>
                    <a:pt x="406053" y="174491"/>
                    <a:pt x="400050" y="190500"/>
                  </a:cubicBezTo>
                  <a:cubicBezTo>
                    <a:pt x="396525" y="199901"/>
                    <a:pt x="395915" y="210604"/>
                    <a:pt x="390525" y="219075"/>
                  </a:cubicBezTo>
                  <a:cubicBezTo>
                    <a:pt x="373479" y="245861"/>
                    <a:pt x="355826" y="272824"/>
                    <a:pt x="333375" y="295275"/>
                  </a:cubicBezTo>
                  <a:cubicBezTo>
                    <a:pt x="314325" y="314325"/>
                    <a:pt x="301783" y="343906"/>
                    <a:pt x="276225" y="352425"/>
                  </a:cubicBezTo>
                  <a:cubicBezTo>
                    <a:pt x="149797" y="394568"/>
                    <a:pt x="239155" y="371475"/>
                    <a:pt x="0" y="37147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3295650" y="2305050"/>
              <a:ext cx="57150" cy="288392"/>
            </a:xfrm>
            <a:custGeom>
              <a:avLst/>
              <a:gdLst>
                <a:gd name="connsiteX0" fmla="*/ 0 w 57150"/>
                <a:gd name="connsiteY0" fmla="*/ 0 h 288392"/>
                <a:gd name="connsiteX1" fmla="*/ 19050 w 57150"/>
                <a:gd name="connsiteY1" fmla="*/ 161925 h 288392"/>
                <a:gd name="connsiteX2" fmla="*/ 28575 w 57150"/>
                <a:gd name="connsiteY2" fmla="*/ 190500 h 288392"/>
                <a:gd name="connsiteX3" fmla="*/ 47625 w 57150"/>
                <a:gd name="connsiteY3" fmla="*/ 285750 h 288392"/>
                <a:gd name="connsiteX4" fmla="*/ 57150 w 57150"/>
                <a:gd name="connsiteY4" fmla="*/ 285750 h 28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288392">
                  <a:moveTo>
                    <a:pt x="0" y="0"/>
                  </a:moveTo>
                  <a:cubicBezTo>
                    <a:pt x="1849" y="16642"/>
                    <a:pt x="15310" y="141353"/>
                    <a:pt x="19050" y="161925"/>
                  </a:cubicBezTo>
                  <a:cubicBezTo>
                    <a:pt x="20846" y="171803"/>
                    <a:pt x="25400" y="180975"/>
                    <a:pt x="28575" y="190500"/>
                  </a:cubicBezTo>
                  <a:cubicBezTo>
                    <a:pt x="29382" y="196147"/>
                    <a:pt x="35534" y="267614"/>
                    <a:pt x="47625" y="285750"/>
                  </a:cubicBezTo>
                  <a:cubicBezTo>
                    <a:pt x="49386" y="288392"/>
                    <a:pt x="53975" y="285750"/>
                    <a:pt x="57150" y="28575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 253"/>
            <p:cNvSpPr/>
            <p:nvPr/>
          </p:nvSpPr>
          <p:spPr>
            <a:xfrm>
              <a:off x="2343150" y="2705100"/>
              <a:ext cx="76200" cy="247650"/>
            </a:xfrm>
            <a:custGeom>
              <a:avLst/>
              <a:gdLst>
                <a:gd name="connsiteX0" fmla="*/ 0 w 76200"/>
                <a:gd name="connsiteY0" fmla="*/ 0 h 247650"/>
                <a:gd name="connsiteX1" fmla="*/ 28575 w 76200"/>
                <a:gd name="connsiteY1" fmla="*/ 28575 h 247650"/>
                <a:gd name="connsiteX2" fmla="*/ 57150 w 76200"/>
                <a:gd name="connsiteY2" fmla="*/ 238125 h 247650"/>
                <a:gd name="connsiteX3" fmla="*/ 76200 w 762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47650">
                  <a:moveTo>
                    <a:pt x="0" y="0"/>
                  </a:moveTo>
                  <a:cubicBezTo>
                    <a:pt x="9525" y="9525"/>
                    <a:pt x="26055" y="15343"/>
                    <a:pt x="28575" y="28575"/>
                  </a:cubicBezTo>
                  <a:cubicBezTo>
                    <a:pt x="38013" y="78123"/>
                    <a:pt x="12719" y="182587"/>
                    <a:pt x="57150" y="238125"/>
                  </a:cubicBezTo>
                  <a:cubicBezTo>
                    <a:pt x="61585" y="243669"/>
                    <a:pt x="69850" y="244475"/>
                    <a:pt x="76200" y="24765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 254"/>
            <p:cNvSpPr/>
            <p:nvPr/>
          </p:nvSpPr>
          <p:spPr>
            <a:xfrm>
              <a:off x="3009900" y="2505075"/>
              <a:ext cx="104907" cy="352425"/>
            </a:xfrm>
            <a:custGeom>
              <a:avLst/>
              <a:gdLst>
                <a:gd name="connsiteX0" fmla="*/ 0 w 104907"/>
                <a:gd name="connsiteY0" fmla="*/ 0 h 352425"/>
                <a:gd name="connsiteX1" fmla="*/ 28575 w 104907"/>
                <a:gd name="connsiteY1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352425">
                  <a:moveTo>
                    <a:pt x="0" y="0"/>
                  </a:moveTo>
                  <a:cubicBezTo>
                    <a:pt x="104907" y="104907"/>
                    <a:pt x="28575" y="15105"/>
                    <a:pt x="28575" y="352425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 255"/>
            <p:cNvSpPr/>
            <p:nvPr/>
          </p:nvSpPr>
          <p:spPr>
            <a:xfrm>
              <a:off x="3034509" y="2679386"/>
              <a:ext cx="194466" cy="225739"/>
            </a:xfrm>
            <a:custGeom>
              <a:avLst/>
              <a:gdLst>
                <a:gd name="connsiteX0" fmla="*/ 13491 w 194466"/>
                <a:gd name="connsiteY0" fmla="*/ 16189 h 225739"/>
                <a:gd name="connsiteX1" fmla="*/ 61116 w 194466"/>
                <a:gd name="connsiteY1" fmla="*/ 73339 h 225739"/>
                <a:gd name="connsiteX2" fmla="*/ 108741 w 194466"/>
                <a:gd name="connsiteY2" fmla="*/ 120964 h 225739"/>
                <a:gd name="connsiteX3" fmla="*/ 127791 w 194466"/>
                <a:gd name="connsiteY3" fmla="*/ 149539 h 225739"/>
                <a:gd name="connsiteX4" fmla="*/ 137316 w 194466"/>
                <a:gd name="connsiteY4" fmla="*/ 178114 h 225739"/>
                <a:gd name="connsiteX5" fmla="*/ 165891 w 194466"/>
                <a:gd name="connsiteY5" fmla="*/ 187639 h 225739"/>
                <a:gd name="connsiteX6" fmla="*/ 194466 w 194466"/>
                <a:gd name="connsiteY6" fmla="*/ 225739 h 22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66" h="225739">
                  <a:moveTo>
                    <a:pt x="13491" y="16189"/>
                  </a:moveTo>
                  <a:cubicBezTo>
                    <a:pt x="60789" y="87135"/>
                    <a:pt x="0" y="0"/>
                    <a:pt x="61116" y="73339"/>
                  </a:cubicBezTo>
                  <a:cubicBezTo>
                    <a:pt x="100803" y="120964"/>
                    <a:pt x="56353" y="86039"/>
                    <a:pt x="108741" y="120964"/>
                  </a:cubicBezTo>
                  <a:cubicBezTo>
                    <a:pt x="115091" y="130489"/>
                    <a:pt x="122671" y="139300"/>
                    <a:pt x="127791" y="149539"/>
                  </a:cubicBezTo>
                  <a:cubicBezTo>
                    <a:pt x="132281" y="158519"/>
                    <a:pt x="130216" y="171014"/>
                    <a:pt x="137316" y="178114"/>
                  </a:cubicBezTo>
                  <a:cubicBezTo>
                    <a:pt x="144416" y="185214"/>
                    <a:pt x="156366" y="184464"/>
                    <a:pt x="165891" y="187639"/>
                  </a:cubicBezTo>
                  <a:cubicBezTo>
                    <a:pt x="177661" y="222949"/>
                    <a:pt x="166436" y="211724"/>
                    <a:pt x="194466" y="225739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1828800" y="2495550"/>
              <a:ext cx="342900" cy="400050"/>
            </a:xfrm>
            <a:custGeom>
              <a:avLst/>
              <a:gdLst>
                <a:gd name="connsiteX0" fmla="*/ 342900 w 342900"/>
                <a:gd name="connsiteY0" fmla="*/ 0 h 400050"/>
                <a:gd name="connsiteX1" fmla="*/ 304800 w 342900"/>
                <a:gd name="connsiteY1" fmla="*/ 76200 h 400050"/>
                <a:gd name="connsiteX2" fmla="*/ 285750 w 342900"/>
                <a:gd name="connsiteY2" fmla="*/ 114300 h 400050"/>
                <a:gd name="connsiteX3" fmla="*/ 257175 w 342900"/>
                <a:gd name="connsiteY3" fmla="*/ 133350 h 400050"/>
                <a:gd name="connsiteX4" fmla="*/ 247650 w 342900"/>
                <a:gd name="connsiteY4" fmla="*/ 161925 h 400050"/>
                <a:gd name="connsiteX5" fmla="*/ 200025 w 342900"/>
                <a:gd name="connsiteY5" fmla="*/ 228600 h 400050"/>
                <a:gd name="connsiteX6" fmla="*/ 152400 w 342900"/>
                <a:gd name="connsiteY6" fmla="*/ 266700 h 400050"/>
                <a:gd name="connsiteX7" fmla="*/ 38100 w 342900"/>
                <a:gd name="connsiteY7" fmla="*/ 361950 h 400050"/>
                <a:gd name="connsiteX8" fmla="*/ 0 w 342900"/>
                <a:gd name="connsiteY8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400050">
                  <a:moveTo>
                    <a:pt x="342900" y="0"/>
                  </a:moveTo>
                  <a:lnTo>
                    <a:pt x="304800" y="76200"/>
                  </a:lnTo>
                  <a:cubicBezTo>
                    <a:pt x="298450" y="88900"/>
                    <a:pt x="297564" y="106424"/>
                    <a:pt x="285750" y="114300"/>
                  </a:cubicBezTo>
                  <a:lnTo>
                    <a:pt x="257175" y="133350"/>
                  </a:lnTo>
                  <a:cubicBezTo>
                    <a:pt x="254000" y="142875"/>
                    <a:pt x="252140" y="152945"/>
                    <a:pt x="247650" y="161925"/>
                  </a:cubicBezTo>
                  <a:cubicBezTo>
                    <a:pt x="242242" y="172742"/>
                    <a:pt x="204339" y="224286"/>
                    <a:pt x="200025" y="228600"/>
                  </a:cubicBezTo>
                  <a:cubicBezTo>
                    <a:pt x="185650" y="242975"/>
                    <a:pt x="167338" y="252911"/>
                    <a:pt x="152400" y="266700"/>
                  </a:cubicBezTo>
                  <a:cubicBezTo>
                    <a:pt x="50480" y="360780"/>
                    <a:pt x="114527" y="323737"/>
                    <a:pt x="38100" y="361950"/>
                  </a:cubicBezTo>
                  <a:cubicBezTo>
                    <a:pt x="15112" y="396432"/>
                    <a:pt x="29289" y="385405"/>
                    <a:pt x="0" y="40005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 258"/>
            <p:cNvSpPr/>
            <p:nvPr/>
          </p:nvSpPr>
          <p:spPr>
            <a:xfrm>
              <a:off x="2209800" y="1028700"/>
              <a:ext cx="504825" cy="561975"/>
            </a:xfrm>
            <a:custGeom>
              <a:avLst/>
              <a:gdLst>
                <a:gd name="connsiteX0" fmla="*/ 0 w 504825"/>
                <a:gd name="connsiteY0" fmla="*/ 0 h 561975"/>
                <a:gd name="connsiteX1" fmla="*/ 28575 w 504825"/>
                <a:gd name="connsiteY1" fmla="*/ 95250 h 561975"/>
                <a:gd name="connsiteX2" fmla="*/ 47625 w 504825"/>
                <a:gd name="connsiteY2" fmla="*/ 123825 h 561975"/>
                <a:gd name="connsiteX3" fmla="*/ 57150 w 504825"/>
                <a:gd name="connsiteY3" fmla="*/ 152400 h 561975"/>
                <a:gd name="connsiteX4" fmla="*/ 85725 w 504825"/>
                <a:gd name="connsiteY4" fmla="*/ 180975 h 561975"/>
                <a:gd name="connsiteX5" fmla="*/ 95250 w 504825"/>
                <a:gd name="connsiteY5" fmla="*/ 209550 h 561975"/>
                <a:gd name="connsiteX6" fmla="*/ 123825 w 504825"/>
                <a:gd name="connsiteY6" fmla="*/ 228600 h 561975"/>
                <a:gd name="connsiteX7" fmla="*/ 152400 w 504825"/>
                <a:gd name="connsiteY7" fmla="*/ 257175 h 561975"/>
                <a:gd name="connsiteX8" fmla="*/ 171450 w 504825"/>
                <a:gd name="connsiteY8" fmla="*/ 295275 h 561975"/>
                <a:gd name="connsiteX9" fmla="*/ 209550 w 504825"/>
                <a:gd name="connsiteY9" fmla="*/ 352425 h 561975"/>
                <a:gd name="connsiteX10" fmla="*/ 228600 w 504825"/>
                <a:gd name="connsiteY10" fmla="*/ 381000 h 561975"/>
                <a:gd name="connsiteX11" fmla="*/ 257175 w 504825"/>
                <a:gd name="connsiteY11" fmla="*/ 409575 h 561975"/>
                <a:gd name="connsiteX12" fmla="*/ 295275 w 504825"/>
                <a:gd name="connsiteY12" fmla="*/ 457200 h 561975"/>
                <a:gd name="connsiteX13" fmla="*/ 333375 w 504825"/>
                <a:gd name="connsiteY13" fmla="*/ 476250 h 561975"/>
                <a:gd name="connsiteX14" fmla="*/ 381000 w 504825"/>
                <a:gd name="connsiteY14" fmla="*/ 504825 h 561975"/>
                <a:gd name="connsiteX15" fmla="*/ 495300 w 504825"/>
                <a:gd name="connsiteY15" fmla="*/ 561975 h 561975"/>
                <a:gd name="connsiteX16" fmla="*/ 504825 w 504825"/>
                <a:gd name="connsiteY16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825" h="561975">
                  <a:moveTo>
                    <a:pt x="0" y="0"/>
                  </a:moveTo>
                  <a:cubicBezTo>
                    <a:pt x="9525" y="31750"/>
                    <a:pt x="16676" y="64311"/>
                    <a:pt x="28575" y="95250"/>
                  </a:cubicBezTo>
                  <a:cubicBezTo>
                    <a:pt x="32684" y="105935"/>
                    <a:pt x="42505" y="113586"/>
                    <a:pt x="47625" y="123825"/>
                  </a:cubicBezTo>
                  <a:cubicBezTo>
                    <a:pt x="52115" y="132805"/>
                    <a:pt x="51581" y="144046"/>
                    <a:pt x="57150" y="152400"/>
                  </a:cubicBezTo>
                  <a:cubicBezTo>
                    <a:pt x="64622" y="163608"/>
                    <a:pt x="76200" y="171450"/>
                    <a:pt x="85725" y="180975"/>
                  </a:cubicBezTo>
                  <a:cubicBezTo>
                    <a:pt x="88900" y="190500"/>
                    <a:pt x="88978" y="201710"/>
                    <a:pt x="95250" y="209550"/>
                  </a:cubicBezTo>
                  <a:cubicBezTo>
                    <a:pt x="102401" y="218489"/>
                    <a:pt x="115031" y="221271"/>
                    <a:pt x="123825" y="228600"/>
                  </a:cubicBezTo>
                  <a:cubicBezTo>
                    <a:pt x="134173" y="237224"/>
                    <a:pt x="144570" y="246214"/>
                    <a:pt x="152400" y="257175"/>
                  </a:cubicBezTo>
                  <a:cubicBezTo>
                    <a:pt x="160653" y="268729"/>
                    <a:pt x="164145" y="283099"/>
                    <a:pt x="171450" y="295275"/>
                  </a:cubicBezTo>
                  <a:cubicBezTo>
                    <a:pt x="183230" y="314908"/>
                    <a:pt x="196850" y="333375"/>
                    <a:pt x="209550" y="352425"/>
                  </a:cubicBezTo>
                  <a:cubicBezTo>
                    <a:pt x="215900" y="361950"/>
                    <a:pt x="220505" y="372905"/>
                    <a:pt x="228600" y="381000"/>
                  </a:cubicBezTo>
                  <a:cubicBezTo>
                    <a:pt x="238125" y="390525"/>
                    <a:pt x="248305" y="399438"/>
                    <a:pt x="257175" y="409575"/>
                  </a:cubicBezTo>
                  <a:cubicBezTo>
                    <a:pt x="270562" y="424875"/>
                    <a:pt x="279975" y="443813"/>
                    <a:pt x="295275" y="457200"/>
                  </a:cubicBezTo>
                  <a:cubicBezTo>
                    <a:pt x="305961" y="466550"/>
                    <a:pt x="320963" y="469354"/>
                    <a:pt x="333375" y="476250"/>
                  </a:cubicBezTo>
                  <a:cubicBezTo>
                    <a:pt x="349559" y="485241"/>
                    <a:pt x="365381" y="494886"/>
                    <a:pt x="381000" y="504825"/>
                  </a:cubicBezTo>
                  <a:cubicBezTo>
                    <a:pt x="411271" y="524088"/>
                    <a:pt x="454658" y="561975"/>
                    <a:pt x="495300" y="561975"/>
                  </a:cubicBezTo>
                  <a:lnTo>
                    <a:pt x="504825" y="561975"/>
                  </a:ln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 259"/>
            <p:cNvSpPr/>
            <p:nvPr/>
          </p:nvSpPr>
          <p:spPr>
            <a:xfrm>
              <a:off x="2809875" y="1152525"/>
              <a:ext cx="266700" cy="114300"/>
            </a:xfrm>
            <a:custGeom>
              <a:avLst/>
              <a:gdLst>
                <a:gd name="connsiteX0" fmla="*/ 0 w 266700"/>
                <a:gd name="connsiteY0" fmla="*/ 114300 h 114300"/>
                <a:gd name="connsiteX1" fmla="*/ 114300 w 266700"/>
                <a:gd name="connsiteY1" fmla="*/ 104775 h 114300"/>
                <a:gd name="connsiteX2" fmla="*/ 142875 w 266700"/>
                <a:gd name="connsiteY2" fmla="*/ 95250 h 114300"/>
                <a:gd name="connsiteX3" fmla="*/ 209550 w 266700"/>
                <a:gd name="connsiteY3" fmla="*/ 76200 h 114300"/>
                <a:gd name="connsiteX4" fmla="*/ 266700 w 2667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114300">
                  <a:moveTo>
                    <a:pt x="0" y="114300"/>
                  </a:moveTo>
                  <a:cubicBezTo>
                    <a:pt x="38100" y="111125"/>
                    <a:pt x="76403" y="109828"/>
                    <a:pt x="114300" y="104775"/>
                  </a:cubicBezTo>
                  <a:cubicBezTo>
                    <a:pt x="124252" y="103448"/>
                    <a:pt x="133221" y="98008"/>
                    <a:pt x="142875" y="95250"/>
                  </a:cubicBezTo>
                  <a:cubicBezTo>
                    <a:pt x="226596" y="71330"/>
                    <a:pt x="141037" y="99038"/>
                    <a:pt x="209550" y="76200"/>
                  </a:cubicBezTo>
                  <a:cubicBezTo>
                    <a:pt x="252631" y="11578"/>
                    <a:pt x="231461" y="35239"/>
                    <a:pt x="266700" y="0"/>
                  </a:cubicBezTo>
                </a:path>
              </a:pathLst>
            </a:custGeom>
            <a:ln w="28575">
              <a:solidFill>
                <a:srgbClr val="B11F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1" name="TextBox 260"/>
          <p:cNvSpPr txBox="1"/>
          <p:nvPr/>
        </p:nvSpPr>
        <p:spPr>
          <a:xfrm>
            <a:off x="7086600" y="2514600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</a:t>
            </a:r>
            <a:endParaRPr lang="en-US"/>
          </a:p>
        </p:txBody>
      </p:sp>
      <p:cxnSp>
        <p:nvCxnSpPr>
          <p:cNvPr id="262" name="Straight Arrow Connector 261"/>
          <p:cNvCxnSpPr>
            <a:endCxn id="256" idx="0"/>
          </p:cNvCxnSpPr>
          <p:nvPr/>
        </p:nvCxnSpPr>
        <p:spPr>
          <a:xfrm>
            <a:off x="4267200" y="1905000"/>
            <a:ext cx="1572296" cy="707453"/>
          </a:xfrm>
          <a:prstGeom prst="straightConnector1">
            <a:avLst/>
          </a:prstGeom>
          <a:ln w="28575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7200" y="2362200"/>
            <a:ext cx="1524000" cy="3048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>
            <a:off x="4267200" y="2667000"/>
            <a:ext cx="1524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25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itchFamily="66" charset="0"/>
              </a:rPr>
              <a:t>Module Types</a:t>
            </a:r>
            <a:endParaRPr lang="en-US" sz="4000" dirty="0">
              <a:latin typeface="Comic Sans MS" pitchFamily="66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9644" y="1039560"/>
          <a:ext cx="8624712" cy="48814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0123"/>
                <a:gridCol w="6854589"/>
              </a:tblGrid>
              <a:tr h="12376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itchFamily="66" charset="0"/>
                        </a:rPr>
                        <a:t>inputs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Comic Sans MS" pitchFamily="66" charset="0"/>
                        </a:rPr>
                        <a:t>(senses)</a:t>
                      </a:r>
                      <a:endParaRPr lang="en-US" sz="2000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76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itchFamily="66" charset="0"/>
                        </a:rPr>
                        <a:t>processing</a:t>
                      </a:r>
                      <a:endParaRPr lang="en-US" sz="24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76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itchFamily="66" charset="0"/>
                        </a:rPr>
                        <a:t>memory</a:t>
                      </a:r>
                      <a:endParaRPr lang="en-US" sz="24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omic Sans MS" pitchFamily="66" charset="0"/>
                        </a:rPr>
                        <a:t>outputs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Comic Sans MS" pitchFamily="66" charset="0"/>
                        </a:rPr>
                        <a:t>(actions,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Comic Sans MS" pitchFamily="66" charset="0"/>
                        </a:rPr>
                        <a:t>effectors)</a:t>
                      </a:r>
                      <a:endParaRPr lang="en-US" sz="2400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plo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756" y="1219200"/>
            <a:ext cx="838200" cy="626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2717" y="1872322"/>
            <a:ext cx="1108124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mtClean="0"/>
              <a:t>temporal</a:t>
            </a:r>
            <a:br>
              <a:rPr lang="en-US" smtClean="0"/>
            </a:br>
            <a:r>
              <a:rPr lang="en-US" smtClean="0"/>
              <a:t>pattern in</a:t>
            </a:r>
            <a:endParaRPr lang="en-US" dirty="0"/>
          </a:p>
        </p:txBody>
      </p:sp>
      <p:pic>
        <p:nvPicPr>
          <p:cNvPr id="8" name="Picture 7" descr="keyboard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385" b="15385"/>
          <a:stretch>
            <a:fillRect/>
          </a:stretch>
        </p:blipFill>
        <p:spPr>
          <a:xfrm>
            <a:off x="2074984" y="1259786"/>
            <a:ext cx="9906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4984" y="1869386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keyboard</a:t>
            </a:r>
            <a:endParaRPr lang="en-US" dirty="0"/>
          </a:p>
        </p:txBody>
      </p:sp>
      <p:pic>
        <p:nvPicPr>
          <p:cNvPr id="10" name="Picture 9" descr="streamou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7611" y="1361941"/>
            <a:ext cx="627836" cy="396207"/>
          </a:xfrm>
          <a:prstGeom prst="rect">
            <a:avLst/>
          </a:prstGeom>
        </p:spPr>
      </p:pic>
      <p:pic>
        <p:nvPicPr>
          <p:cNvPr id="11" name="Picture 10" descr="grid_i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9519" y="1219595"/>
            <a:ext cx="762000" cy="762000"/>
          </a:xfrm>
          <a:prstGeom prst="rect">
            <a:avLst/>
          </a:prstGeom>
        </p:spPr>
      </p:pic>
      <p:pic>
        <p:nvPicPr>
          <p:cNvPr id="12" name="Picture 11" descr="midi_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4120" y="1259787"/>
            <a:ext cx="685800" cy="537729"/>
          </a:xfrm>
          <a:prstGeom prst="rect">
            <a:avLst/>
          </a:prstGeom>
        </p:spPr>
      </p:pic>
      <p:pic>
        <p:nvPicPr>
          <p:cNvPr id="13" name="Picture 12" descr="datagen.pn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4950" y="1219595"/>
            <a:ext cx="777307" cy="5715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9518" y="18752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32550" y="1829195"/>
            <a:ext cx="99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gen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77871" y="182333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MIDI 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05211" y="1819141"/>
            <a:ext cx="106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in</a:t>
            </a:r>
            <a:endParaRPr lang="en-US" dirty="0"/>
          </a:p>
        </p:txBody>
      </p:sp>
      <p:pic>
        <p:nvPicPr>
          <p:cNvPr id="50" name="Picture 49" descr="temporal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8558" y="3558277"/>
            <a:ext cx="1036410" cy="701101"/>
          </a:xfrm>
          <a:prstGeom prst="rect">
            <a:avLst/>
          </a:prstGeom>
        </p:spPr>
      </p:pic>
      <p:pic>
        <p:nvPicPr>
          <p:cNvPr id="51" name="Picture 50" descr="sets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2558" y="3573578"/>
            <a:ext cx="1036410" cy="701101"/>
          </a:xfrm>
          <a:prstGeom prst="rect">
            <a:avLst/>
          </a:prstGeom>
        </p:spPr>
      </p:pic>
      <p:pic>
        <p:nvPicPr>
          <p:cNvPr id="52" name="Picture 51" descr="sequence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45558" y="3558277"/>
            <a:ext cx="1036410" cy="701101"/>
          </a:xfrm>
          <a:prstGeom prst="rect">
            <a:avLst/>
          </a:prstGeom>
        </p:spPr>
      </p:pic>
      <p:pic>
        <p:nvPicPr>
          <p:cNvPr id="53" name="Picture 52" descr="reify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7758" y="3558277"/>
            <a:ext cx="1036410" cy="701101"/>
          </a:xfrm>
          <a:prstGeom prst="rect">
            <a:avLst/>
          </a:prstGeom>
        </p:spPr>
      </p:pic>
      <p:pic>
        <p:nvPicPr>
          <p:cNvPr id="54" name="Picture 53" descr="wm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35758" y="3649778"/>
            <a:ext cx="693581" cy="52213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083358" y="4192231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302558" y="4155500"/>
            <a:ext cx="97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set</a:t>
            </a:r>
          </a:p>
          <a:p>
            <a:pPr algn="ctr"/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428407" y="4136127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sequence</a:t>
            </a:r>
          </a:p>
          <a:p>
            <a:pPr algn="ctr"/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588558" y="4146175"/>
            <a:ext cx="104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temporal</a:t>
            </a:r>
          </a:p>
          <a:p>
            <a:pPr algn="ctr"/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964430" y="4146175"/>
            <a:ext cx="880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pattern</a:t>
            </a:r>
          </a:p>
          <a:p>
            <a:pPr algn="ctr"/>
            <a:r>
              <a:rPr lang="en-US" dirty="0" smtClean="0"/>
              <a:t>reify</a:t>
            </a:r>
            <a:endParaRPr lang="en-US" dirty="0"/>
          </a:p>
        </p:txBody>
      </p:sp>
      <p:pic>
        <p:nvPicPr>
          <p:cNvPr id="60" name="Picture 59" descr="wrapper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5982" y="2317400"/>
            <a:ext cx="1219200" cy="920395"/>
          </a:xfrm>
          <a:prstGeom prst="rect">
            <a:avLst/>
          </a:prstGeom>
        </p:spPr>
      </p:pic>
      <p:pic>
        <p:nvPicPr>
          <p:cNvPr id="61" name="Picture 60" descr="subgraph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9982" y="2399595"/>
            <a:ext cx="1089053" cy="637632"/>
          </a:xfrm>
          <a:prstGeom prst="rect">
            <a:avLst/>
          </a:prstGeom>
        </p:spPr>
      </p:pic>
      <p:pic>
        <p:nvPicPr>
          <p:cNvPr id="62" name="Picture 61" descr="transform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07582" y="2401849"/>
            <a:ext cx="685800" cy="759746"/>
          </a:xfrm>
          <a:prstGeom prst="rect">
            <a:avLst/>
          </a:prstGeom>
        </p:spPr>
      </p:pic>
      <p:pic>
        <p:nvPicPr>
          <p:cNvPr id="63" name="Picture 62" descr="siev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88382" y="2475795"/>
            <a:ext cx="990600" cy="64264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164582" y="3085395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002782" y="3085395"/>
            <a:ext cx="13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450582" y="3097063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ops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898382" y="3097063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wrapper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346182" y="3085395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subgraph</a:t>
            </a:r>
            <a:endParaRPr lang="en-US" dirty="0"/>
          </a:p>
        </p:txBody>
      </p:sp>
      <p:pic>
        <p:nvPicPr>
          <p:cNvPr id="70" name="Picture 69" descr="pattern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4825609"/>
            <a:ext cx="918086" cy="685800"/>
          </a:xfrm>
          <a:prstGeom prst="rect">
            <a:avLst/>
          </a:prstGeom>
        </p:spPr>
      </p:pic>
      <p:pic>
        <p:nvPicPr>
          <p:cNvPr id="71" name="Picture 70" descr="streamin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37872" y="4837850"/>
            <a:ext cx="780224" cy="597359"/>
          </a:xfrm>
          <a:prstGeom prst="rect">
            <a:avLst/>
          </a:prstGeom>
        </p:spPr>
      </p:pic>
      <p:pic>
        <p:nvPicPr>
          <p:cNvPr id="72" name="Picture 71" descr="grid_out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05400" y="4817181"/>
            <a:ext cx="716152" cy="716152"/>
          </a:xfrm>
          <a:prstGeom prst="rect">
            <a:avLst/>
          </a:prstGeom>
        </p:spPr>
      </p:pic>
      <p:pic>
        <p:nvPicPr>
          <p:cNvPr id="74" name="Picture 73" descr="audio_out.png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1837" y="4799649"/>
            <a:ext cx="715778" cy="715778"/>
          </a:xfrm>
          <a:prstGeom prst="rect">
            <a:avLst/>
          </a:prstGeom>
        </p:spPr>
      </p:pic>
      <p:pic>
        <p:nvPicPr>
          <p:cNvPr id="75" name="Picture 74" descr="cloud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14800" y="4802453"/>
            <a:ext cx="813895" cy="805190"/>
          </a:xfrm>
          <a:prstGeom prst="rect">
            <a:avLst/>
          </a:prstGeom>
        </p:spPr>
      </p:pic>
      <p:pic>
        <p:nvPicPr>
          <p:cNvPr id="76" name="Picture 75" descr="log2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86600" y="4890603"/>
            <a:ext cx="685800" cy="544606"/>
          </a:xfrm>
          <a:prstGeom prst="rect">
            <a:avLst/>
          </a:prstGeom>
        </p:spPr>
      </p:pic>
      <p:pic>
        <p:nvPicPr>
          <p:cNvPr id="77" name="Picture 76" descr="printf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93406" y="4861617"/>
            <a:ext cx="761937" cy="73755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143006" y="5482885"/>
            <a:ext cx="63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print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182834" y="543520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176768" y="541511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039820" y="542678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out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5909272" y="5435209"/>
            <a:ext cx="12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out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49581" y="545932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MIDI out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162800" y="544687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</a:t>
            </a:r>
            <a:endParaRPr lang="en-US" dirty="0"/>
          </a:p>
        </p:txBody>
      </p:sp>
      <p:pic>
        <p:nvPicPr>
          <p:cNvPr id="91" name="Picture 90" descr="groupops.png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1203" y="2512107"/>
            <a:ext cx="640136" cy="632515"/>
          </a:xfrm>
          <a:prstGeom prst="rect">
            <a:avLst/>
          </a:prstGeom>
        </p:spPr>
      </p:pic>
      <p:sp>
        <p:nvSpPr>
          <p:cNvPr id="65" name="Footer Placeholder 6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Comic Sans MS" pitchFamily="66" charset="0"/>
              </a:rPr>
              <a:t>Memory Pattern Module </a:t>
            </a:r>
            <a:r>
              <a:rPr lang="en-US" sz="4000" dirty="0" smtClean="0">
                <a:latin typeface="Comic Sans MS" pitchFamily="66" charset="0"/>
              </a:rPr>
              <a:t>Types</a:t>
            </a:r>
            <a:endParaRPr lang="en-US" sz="4000" dirty="0">
              <a:latin typeface="Comic Sans MS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388854"/>
          <a:ext cx="8229600" cy="45142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4985"/>
                <a:gridCol w="6154615"/>
              </a:tblGrid>
              <a:tr h="13427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itchFamily="66" charset="0"/>
                        </a:rPr>
                        <a:t>Sets</a:t>
                      </a:r>
                      <a:endParaRPr lang="en-US" sz="2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mic Sans MS" pitchFamily="66" charset="0"/>
                        </a:rPr>
                        <a:t>Concurrent feature collections in </a:t>
                      </a:r>
                      <a:r>
                        <a:rPr lang="en-US" sz="2000" b="1" smtClean="0">
                          <a:latin typeface="Comic Sans MS" pitchFamily="66" charset="0"/>
                        </a:rPr>
                        <a:t>any order</a:t>
                      </a:r>
                      <a:endParaRPr lang="en-US" sz="2000" b="1" baseline="0" smtClean="0">
                        <a:latin typeface="Comic Sans MS" pitchFamily="66" charset="0"/>
                      </a:endParaRP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baseline="0" smtClean="0">
                          <a:latin typeface="Comic Sans MS" pitchFamily="66" charset="0"/>
                        </a:rPr>
                        <a:t>Semantic range: </a:t>
                      </a:r>
                      <a:br>
                        <a:rPr lang="en-US" sz="1800" b="1" baseline="0" smtClean="0">
                          <a:latin typeface="Comic Sans MS" pitchFamily="66" charset="0"/>
                        </a:rPr>
                      </a:br>
                      <a:r>
                        <a:rPr lang="en-US" sz="1800" b="1" baseline="0" smtClean="0">
                          <a:latin typeface="Comic Sans MS" pitchFamily="66" charset="0"/>
                        </a:rPr>
                        <a:t>      any/OR</a:t>
                      </a:r>
                      <a:r>
                        <a:rPr lang="en-US" sz="1800" b="1" baseline="0" dirty="0" smtClean="0">
                          <a:latin typeface="Comic Sans MS" pitchFamily="66" charset="0"/>
                        </a:rPr>
                        <a:t>, a few, some, many, most</a:t>
                      </a:r>
                      <a:r>
                        <a:rPr lang="en-US" sz="1800" b="1" baseline="0" smtClean="0">
                          <a:latin typeface="Comic Sans MS" pitchFamily="66" charset="0"/>
                        </a:rPr>
                        <a:t>, all/AND</a:t>
                      </a:r>
                      <a:endParaRPr lang="en-US" sz="1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274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itchFamily="66" charset="0"/>
                        </a:rPr>
                        <a:t>Sequences</a:t>
                      </a:r>
                      <a:endParaRPr lang="en-US" sz="2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mic Sans MS" pitchFamily="66" charset="0"/>
                        </a:rPr>
                        <a:t>Time-independent sequences of features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smtClean="0">
                          <a:latin typeface="Comic Sans MS" pitchFamily="66" charset="0"/>
                        </a:rPr>
                        <a:t>Parameters</a:t>
                      </a:r>
                      <a:r>
                        <a:rPr lang="en-US" sz="1800" b="1" baseline="0" smtClean="0">
                          <a:latin typeface="Comic Sans MS" pitchFamily="66" charset="0"/>
                        </a:rPr>
                        <a:t> </a:t>
                      </a:r>
                      <a:r>
                        <a:rPr lang="en-US" sz="1800" b="1" baseline="0" dirty="0" smtClean="0">
                          <a:latin typeface="Comic Sans MS" pitchFamily="66" charset="0"/>
                        </a:rPr>
                        <a:t>for non-exact sequence matching</a:t>
                      </a:r>
                      <a:endParaRPr lang="en-US" sz="16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21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Comic Sans MS" pitchFamily="66" charset="0"/>
                        </a:rPr>
                        <a:t>Temporal</a:t>
                      </a:r>
                    </a:p>
                    <a:p>
                      <a:pPr algn="ctr"/>
                      <a:r>
                        <a:rPr lang="en-US" sz="2800" b="1" smtClean="0">
                          <a:latin typeface="Comic Sans MS" pitchFamily="66" charset="0"/>
                        </a:rPr>
                        <a:t>Patterns</a:t>
                      </a:r>
                      <a:endParaRPr lang="en-US" sz="2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mic Sans MS" pitchFamily="66" charset="0"/>
                        </a:rPr>
                        <a:t>Time-relative</a:t>
                      </a:r>
                      <a:r>
                        <a:rPr lang="en-US" sz="2000" b="1" baseline="0" dirty="0" smtClean="0">
                          <a:latin typeface="Comic Sans MS" pitchFamily="66" charset="0"/>
                        </a:rPr>
                        <a:t> sequences of </a:t>
                      </a:r>
                      <a:r>
                        <a:rPr lang="en-US" sz="2000" b="1" baseline="0" smtClean="0">
                          <a:latin typeface="Comic Sans MS" pitchFamily="66" charset="0"/>
                        </a:rPr>
                        <a:t>multiple features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2000" b="1" baseline="0" smtClean="0">
                          <a:latin typeface="Comic Sans MS" pitchFamily="66" charset="0"/>
                        </a:rPr>
                        <a:t>P</a:t>
                      </a:r>
                      <a:r>
                        <a:rPr lang="en-US" sz="1800" b="1" baseline="0" smtClean="0">
                          <a:latin typeface="Comic Sans MS" pitchFamily="66" charset="0"/>
                        </a:rPr>
                        <a:t>arameters </a:t>
                      </a:r>
                      <a:r>
                        <a:rPr lang="en-US" sz="1800" b="1" baseline="0" dirty="0" smtClean="0">
                          <a:latin typeface="Comic Sans MS" pitchFamily="66" charset="0"/>
                        </a:rPr>
                        <a:t>for non-exact matching, speed range</a:t>
                      </a:r>
                      <a:endParaRPr lang="en-US" sz="1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6527">
                <a:tc>
                  <a:txBody>
                    <a:bodyPr/>
                    <a:lstStyle/>
                    <a:p>
                      <a:pPr algn="ctr"/>
                      <a:r>
                        <a:rPr lang="en-US" sz="2800" b="1" smtClean="0">
                          <a:latin typeface="Comic Sans MS" pitchFamily="66" charset="0"/>
                        </a:rPr>
                        <a:t>Reify</a:t>
                      </a:r>
                      <a:endParaRPr lang="en-US" sz="2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smtClean="0">
                          <a:latin typeface="Comic Sans MS" pitchFamily="66" charset="0"/>
                        </a:rPr>
                        <a:t>Inverse: generate pattern features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smtClean="0">
                          <a:latin typeface="Comic Sans MS" pitchFamily="66" charset="0"/>
                        </a:rPr>
                        <a:t>e.g., prediction,</a:t>
                      </a:r>
                      <a:r>
                        <a:rPr lang="en-US" sz="1800" b="1" baseline="0" smtClean="0">
                          <a:latin typeface="Comic Sans MS" pitchFamily="66" charset="0"/>
                        </a:rPr>
                        <a:t> imagination, expectations, feedback</a:t>
                      </a:r>
                      <a:endParaRPr lang="en-US" sz="1800" b="1" dirty="0">
                        <a:latin typeface="Comic Sans MS" pitchFamily="66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457203" y="1497119"/>
            <a:ext cx="8193741" cy="1138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84097" y="2761142"/>
            <a:ext cx="8193741" cy="1138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3" y="3899660"/>
            <a:ext cx="8193741" cy="11385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3060" y="5082988"/>
            <a:ext cx="8193741" cy="8426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advTm="115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smtClean="0"/>
              <a:t>     Set </a:t>
            </a:r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209800"/>
            <a:ext cx="3516780" cy="889000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89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 cstate="print"/>
          <a:srcRect l="5077" t="6586" r="9005" b="1387"/>
          <a:stretch>
            <a:fillRect/>
          </a:stretch>
        </p:blipFill>
        <p:spPr bwMode="auto">
          <a:xfrm>
            <a:off x="4337956" y="457200"/>
            <a:ext cx="2405743" cy="6141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3030" t="5065" r="3896" b="1234"/>
          <a:stretch>
            <a:fillRect/>
          </a:stretch>
        </p:blipFill>
        <p:spPr bwMode="auto">
          <a:xfrm>
            <a:off x="6803571" y="472168"/>
            <a:ext cx="2340429" cy="6041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991225" y="52578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"dog"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96000" y="1752600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"cat"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05800" y="152400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"cat"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82525" y="1524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"dog"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37338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3276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pattern output</a:t>
            </a:r>
            <a:endParaRPr 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4191000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 weight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4648200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i="1" baseline="50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activation function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 l="24685" t="22836" r="58593" b="53196"/>
          <a:stretch>
            <a:fillRect/>
          </a:stretch>
        </p:blipFill>
        <p:spPr bwMode="auto">
          <a:xfrm>
            <a:off x="2590800" y="4572000"/>
            <a:ext cx="1600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228600" y="1143000"/>
            <a:ext cx="414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Weighted sum of current inputs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Set Value Difference Patterns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600200"/>
            <a:ext cx="3505200" cy="7402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26670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3622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pattern output</a:t>
            </a:r>
            <a:endParaRPr 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516868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 weight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114800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i="1" baseline="50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activation function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4685" t="22836" r="58593" b="53196"/>
          <a:stretch>
            <a:fillRect/>
          </a:stretch>
        </p:blipFill>
        <p:spPr bwMode="auto">
          <a:xfrm>
            <a:off x="1447800" y="4495800"/>
            <a:ext cx="1600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2907268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US" b="1" i="1" baseline="30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expected value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321206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  <a:sym typeface="Symbol"/>
              </a:rPr>
              <a:t> </a:t>
            </a:r>
            <a:r>
              <a:rPr lang="en-US" b="1" i="1" baseline="30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spread (stdev)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81000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Gaussian(mean, stdev)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0553" y="2362200"/>
            <a:ext cx="5923447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09600" y="838200"/>
            <a:ext cx="7792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Weighted sum of current input value differences from means</a:t>
            </a:r>
            <a:endParaRPr 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Patterns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133600"/>
            <a:ext cx="3549650" cy="914400"/>
          </a:xfrm>
          <a:prstGeom prst="rect">
            <a:avLst/>
          </a:prstGeom>
          <a:noFill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l="2956" t="30332" r="41872" b="24170"/>
          <a:stretch>
            <a:fillRect/>
          </a:stretch>
        </p:blipFill>
        <p:spPr bwMode="auto">
          <a:xfrm>
            <a:off x="4495800" y="2971800"/>
            <a:ext cx="426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62858" y="2590800"/>
            <a:ext cx="292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step:     0       1      2       3       4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37338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2766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pattern output</a:t>
            </a:r>
            <a:endParaRPr 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4191000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b="1" i="1" baseline="-25000" smtClean="0">
                <a:latin typeface="Times New Roman" pitchFamily="18" charset="0"/>
                <a:cs typeface="Times New Roman" pitchFamily="18" charset="0"/>
              </a:rPr>
              <a:t>i,s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input feature weight at step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4648200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1" i="1" baseline="5000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activation function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24685" t="22836" r="58593" b="53196"/>
          <a:stretch>
            <a:fillRect/>
          </a:stretch>
        </p:blipFill>
        <p:spPr bwMode="auto">
          <a:xfrm>
            <a:off x="2590800" y="4572000"/>
            <a:ext cx="1600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81000" y="1371600"/>
            <a:ext cx="8213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Time-independent weighted sum of inputs over successive steps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Sequence Value-Difference Patterns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68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/>
              <a:t>Time-independent weighted sum of inputs value differences from</a:t>
            </a:r>
          </a:p>
          <a:p>
            <a:pPr algn="ctr"/>
            <a:r>
              <a:rPr lang="en-US" sz="2400" smtClean="0"/>
              <a:t>expected (mean) value over successive steps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Sequence Patterns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152400"/>
            <a:ext cx="44958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Pattern</a:t>
            </a:r>
            <a:r>
              <a:rPr lang="en-US" sz="4000" dirty="0" smtClean="0"/>
              <a:t> Examples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7" t="8112" r="2595" b="2821"/>
          <a:stretch>
            <a:fillRect/>
          </a:stretch>
        </p:blipFill>
        <p:spPr bwMode="auto">
          <a:xfrm>
            <a:off x="5181600" y="1219200"/>
            <a:ext cx="3962400" cy="51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 l="5077" t="6586" r="9005" b="1387"/>
          <a:stretch>
            <a:fillRect/>
          </a:stretch>
        </p:blipFill>
        <p:spPr bwMode="auto">
          <a:xfrm>
            <a:off x="141514" y="268060"/>
            <a:ext cx="2405743" cy="6141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 l="3030" t="5065" r="3896" b="1234"/>
          <a:stretch>
            <a:fillRect/>
          </a:stretch>
        </p:blipFill>
        <p:spPr bwMode="auto">
          <a:xfrm>
            <a:off x="2607129" y="283028"/>
            <a:ext cx="2340429" cy="6041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47850" y="50196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"dog"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52625" y="1514475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"cat"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 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sz="2400" smtClean="0"/>
              <a:t>Abstraction/generalization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smtClean="0"/>
              <a:t>learn abstractions in a few trials</a:t>
            </a:r>
          </a:p>
          <a:p>
            <a:pPr>
              <a:buFont typeface="Wingdings" pitchFamily="2" charset="2"/>
              <a:buChar char="û"/>
            </a:pPr>
            <a:r>
              <a:rPr lang="en-US" sz="2400" smtClean="0"/>
              <a:t>Need huge amounts of well-representative training data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smtClean="0"/>
              <a:t>one/few-shot/continuous learning</a:t>
            </a:r>
          </a:p>
          <a:p>
            <a:pPr>
              <a:buFont typeface="Wingdings" pitchFamily="2" charset="2"/>
              <a:buChar char="ü"/>
            </a:pPr>
            <a:r>
              <a:rPr lang="en-US" sz="2400" smtClean="0"/>
              <a:t>Hierarchical structures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smtClean="0"/>
              <a:t>classes, subclasses, instances, ..., synonyms, </a:t>
            </a:r>
          </a:p>
          <a:p>
            <a:r>
              <a:rPr lang="en-US" sz="2400" smtClean="0"/>
              <a:t>Nuance</a:t>
            </a:r>
          </a:p>
          <a:p>
            <a:pPr>
              <a:buFont typeface="Wingdings" pitchFamily="2" charset="2"/>
              <a:buChar char="û"/>
            </a:pPr>
            <a:r>
              <a:rPr lang="en-US" sz="2400" smtClean="0"/>
              <a:t>Opaque</a:t>
            </a:r>
          </a:p>
          <a:p>
            <a:r>
              <a:rPr lang="en-US" sz="2400" smtClean="0"/>
              <a:t>Stability (of data statistics)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smtClean="0"/>
              <a:t>continuous learning</a:t>
            </a:r>
          </a:p>
          <a:p>
            <a:r>
              <a:rPr lang="en-US" sz="2400" smtClean="0"/>
              <a:t>"Big" failures – too shallow, no committee, common-sense</a:t>
            </a:r>
          </a:p>
          <a:p>
            <a:pPr>
              <a:buFont typeface="Wingdings" pitchFamily="2" charset="2"/>
              <a:buChar char="ü"/>
            </a:pPr>
            <a:r>
              <a:rPr lang="en-US" sz="2400"/>
              <a:t>W</a:t>
            </a:r>
            <a:r>
              <a:rPr lang="en-US" sz="2400" smtClean="0"/>
              <a:t>ork in alternative circumstances with novel data</a:t>
            </a:r>
          </a:p>
          <a:p>
            <a:pPr>
              <a:buFont typeface="Wingdings" pitchFamily="2" charset="2"/>
              <a:buChar char="ü"/>
            </a:pPr>
            <a:r>
              <a:rPr lang="en-US" sz="2400" smtClean="0"/>
              <a:t>Teachable</a:t>
            </a:r>
            <a:endParaRPr lang="en-US" sz="2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Patterns</a:t>
            </a:r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2529" t="7310" r="2731" b="6197"/>
          <a:stretch>
            <a:fillRect/>
          </a:stretch>
        </p:blipFill>
        <p:spPr bwMode="auto">
          <a:xfrm>
            <a:off x="478971" y="2688781"/>
            <a:ext cx="3885389" cy="366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13857" y="2394857"/>
            <a:ext cx="69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letter</a:t>
            </a:r>
            <a:endParaRPr lang="en-US" i="1"/>
          </a:p>
        </p:txBody>
      </p:sp>
      <p:sp>
        <p:nvSpPr>
          <p:cNvPr id="7" name="TextBox 6"/>
          <p:cNvSpPr txBox="1"/>
          <p:nvPr/>
        </p:nvSpPr>
        <p:spPr>
          <a:xfrm rot="16200000">
            <a:off x="-515751" y="4245436"/>
            <a:ext cx="14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LED segment</a:t>
            </a:r>
            <a:endParaRPr lang="en-US" i="1"/>
          </a:p>
        </p:txBody>
      </p:sp>
      <p:pic>
        <p:nvPicPr>
          <p:cNvPr id="8" name="Picture 7" descr="14 segment 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057" y="0"/>
            <a:ext cx="1514781" cy="2432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7" t="8112" r="2595" b="2821"/>
          <a:stretch>
            <a:fillRect/>
          </a:stretch>
        </p:blipFill>
        <p:spPr bwMode="auto">
          <a:xfrm>
            <a:off x="5061854" y="1164770"/>
            <a:ext cx="3962400" cy="511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14 segment 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2314" y="1489730"/>
            <a:ext cx="2764972" cy="444071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28800" y="2667000"/>
            <a:ext cx="247650" cy="3752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ye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04799"/>
            <a:ext cx="8229600" cy="798513"/>
          </a:xfrm>
        </p:spPr>
        <p:txBody>
          <a:bodyPr/>
          <a:lstStyle/>
          <a:p>
            <a:r>
              <a:rPr lang="en-US" smtClean="0"/>
              <a:t>Pattern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05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Current inputs match an existing pattern well-enough? </a:t>
            </a:r>
          </a:p>
          <a:p>
            <a:pPr lvl="1"/>
            <a:r>
              <a:rPr lang="en-US" smtClean="0"/>
              <a:t>novelty threshold parameter</a:t>
            </a:r>
          </a:p>
          <a:p>
            <a:pPr lvl="1"/>
            <a:r>
              <a:rPr lang="en-US" b="1" smtClean="0"/>
              <a:t>adjust feature weights </a:t>
            </a:r>
            <a:r>
              <a:rPr lang="en-US" smtClean="0"/>
              <a:t>of best matching pattern(s); learning rate parameter, annealing</a:t>
            </a:r>
          </a:p>
          <a:p>
            <a:r>
              <a:rPr lang="en-US" smtClean="0"/>
              <a:t>Otherwise:</a:t>
            </a:r>
          </a:p>
          <a:p>
            <a:pPr lvl="1"/>
            <a:r>
              <a:rPr lang="en-US" b="1" smtClean="0"/>
              <a:t>create a new pattern </a:t>
            </a:r>
            <a:r>
              <a:rPr lang="en-US" smtClean="0"/>
              <a:t>from the current inputs</a:t>
            </a:r>
          </a:p>
          <a:p>
            <a:pPr>
              <a:buNone/>
            </a:pPr>
            <a:r>
              <a:rPr lang="en-US" i="1" smtClean="0"/>
              <a:t>       </a:t>
            </a:r>
            <a:r>
              <a:rPr lang="en-US" b="1" i="1" smtClean="0">
                <a:latin typeface="Belwe Bd BT" pitchFamily="18" charset="0"/>
              </a:rPr>
              <a:t>--No  gradient descent or backprop!--</a:t>
            </a:r>
          </a:p>
          <a:p>
            <a:pPr>
              <a:buNone/>
            </a:pPr>
            <a:r>
              <a:rPr lang="en-US" smtClean="0"/>
              <a:t>Enables complex pattern heterarchies</a:t>
            </a:r>
          </a:p>
          <a:p>
            <a:pPr lvl="1"/>
            <a:r>
              <a:rPr lang="en-US" smtClean="0"/>
              <a:t>specific exemplars, stereotypes, ...</a:t>
            </a:r>
          </a:p>
          <a:p>
            <a:pPr lvl="1"/>
            <a:r>
              <a:rPr lang="en-US" smtClean="0"/>
              <a:t>layers of recombination of abstractions</a:t>
            </a:r>
          </a:p>
          <a:p>
            <a:endParaRPr lang="en-US" smtClean="0"/>
          </a:p>
          <a:p>
            <a:pPr lvl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49" y="274638"/>
            <a:ext cx="8639175" cy="1143000"/>
          </a:xfrm>
        </p:spPr>
        <p:txBody>
          <a:bodyPr>
            <a:normAutofit/>
          </a:bodyPr>
          <a:lstStyle/>
          <a:p>
            <a:r>
              <a:rPr lang="en-US" smtClean="0"/>
              <a:t>Typical Cognitive System Structure</a:t>
            </a:r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3076575" y="4610100"/>
            <a:ext cx="3448050" cy="1219200"/>
          </a:xfrm>
          <a:prstGeom prst="cloudCallout">
            <a:avLst>
              <a:gd name="adj1" fmla="val -17518"/>
              <a:gd name="adj2" fmla="val 3984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external world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</a:rPr>
              <a:t>user, environment</a:t>
            </a:r>
            <a:endParaRPr lang="en-US" sz="2000">
              <a:solidFill>
                <a:schemeClr val="tx1"/>
              </a:solidFill>
            </a:endParaRPr>
          </a:p>
        </p:txBody>
      </p:sp>
      <p:grpSp>
        <p:nvGrpSpPr>
          <p:cNvPr id="3" name="Group 44"/>
          <p:cNvGrpSpPr/>
          <p:nvPr/>
        </p:nvGrpSpPr>
        <p:grpSpPr>
          <a:xfrm>
            <a:off x="0" y="1162050"/>
            <a:ext cx="3087271" cy="4057651"/>
            <a:chOff x="0" y="1162050"/>
            <a:chExt cx="3087271" cy="4057651"/>
          </a:xfrm>
        </p:grpSpPr>
        <p:sp>
          <p:nvSpPr>
            <p:cNvPr id="9" name="Rectangle 8"/>
            <p:cNvSpPr/>
            <p:nvPr/>
          </p:nvSpPr>
          <p:spPr>
            <a:xfrm>
              <a:off x="1162050" y="2552700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62050" y="3095625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71575" y="3638550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urved Connector 12"/>
            <p:cNvCxnSpPr>
              <a:stCxn id="6" idx="0"/>
              <a:endCxn id="11" idx="1"/>
            </p:cNvCxnSpPr>
            <p:nvPr/>
          </p:nvCxnSpPr>
          <p:spPr>
            <a:xfrm rot="10800000">
              <a:off x="1171576" y="3829050"/>
              <a:ext cx="1915695" cy="1390650"/>
            </a:xfrm>
            <a:prstGeom prst="curvedConnector3">
              <a:avLst>
                <a:gd name="adj1" fmla="val 111933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6" idx="0"/>
              <a:endCxn id="10" idx="1"/>
            </p:cNvCxnSpPr>
            <p:nvPr/>
          </p:nvCxnSpPr>
          <p:spPr>
            <a:xfrm rot="10800000">
              <a:off x="1162050" y="3286126"/>
              <a:ext cx="1925220" cy="1933575"/>
            </a:xfrm>
            <a:prstGeom prst="curvedConnector3">
              <a:avLst>
                <a:gd name="adj1" fmla="val 111874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0"/>
              <a:endCxn id="9" idx="1"/>
            </p:cNvCxnSpPr>
            <p:nvPr/>
          </p:nvCxnSpPr>
          <p:spPr>
            <a:xfrm rot="10800000">
              <a:off x="1162050" y="2743200"/>
              <a:ext cx="1925220" cy="2476500"/>
            </a:xfrm>
            <a:prstGeom prst="curvedConnector3">
              <a:avLst>
                <a:gd name="adj1" fmla="val 111874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0" y="1162050"/>
              <a:ext cx="278364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smtClean="0"/>
                <a:t>sensory preprocessing</a:t>
              </a:r>
            </a:p>
            <a:p>
              <a:pPr algn="ctr"/>
              <a:r>
                <a:rPr lang="en-US" i="1" smtClean="0"/>
                <a:t>feature/invariant extraction</a:t>
              </a:r>
            </a:p>
            <a:p>
              <a:pPr algn="ctr"/>
              <a:r>
                <a:rPr lang="en-US" i="1" smtClean="0"/>
                <a:t>dimensionality reduction</a:t>
              </a:r>
            </a:p>
            <a:p>
              <a:pPr algn="ctr"/>
              <a:r>
                <a:rPr lang="en-US" i="1" smtClean="0"/>
                <a:t>multiple channels</a:t>
              </a:r>
              <a:endParaRPr lang="en-US" i="1"/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6521752" y="1771650"/>
            <a:ext cx="2027861" cy="3448050"/>
            <a:chOff x="6521752" y="1771650"/>
            <a:chExt cx="2027861" cy="3448050"/>
          </a:xfrm>
        </p:grpSpPr>
        <p:sp>
          <p:nvSpPr>
            <p:cNvPr id="29" name="Rectangle 28"/>
            <p:cNvSpPr/>
            <p:nvPr/>
          </p:nvSpPr>
          <p:spPr>
            <a:xfrm>
              <a:off x="7134225" y="2495550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34225" y="3038475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43750" y="3581400"/>
              <a:ext cx="657225" cy="381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urved Connector 31"/>
            <p:cNvCxnSpPr>
              <a:stCxn id="31" idx="3"/>
              <a:endCxn id="6" idx="2"/>
            </p:cNvCxnSpPr>
            <p:nvPr/>
          </p:nvCxnSpPr>
          <p:spPr>
            <a:xfrm flipH="1">
              <a:off x="6521752" y="3771900"/>
              <a:ext cx="1279223" cy="1447800"/>
            </a:xfrm>
            <a:prstGeom prst="curvedConnector3">
              <a:avLst>
                <a:gd name="adj1" fmla="val -1787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30" idx="3"/>
              <a:endCxn id="6" idx="2"/>
            </p:cNvCxnSpPr>
            <p:nvPr/>
          </p:nvCxnSpPr>
          <p:spPr>
            <a:xfrm flipH="1">
              <a:off x="6521752" y="3228975"/>
              <a:ext cx="1269698" cy="1990725"/>
            </a:xfrm>
            <a:prstGeom prst="curvedConnector3">
              <a:avLst>
                <a:gd name="adj1" fmla="val -18004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29" idx="3"/>
              <a:endCxn id="6" idx="2"/>
            </p:cNvCxnSpPr>
            <p:nvPr/>
          </p:nvCxnSpPr>
          <p:spPr>
            <a:xfrm flipH="1">
              <a:off x="6521752" y="2686050"/>
              <a:ext cx="1269698" cy="2533650"/>
            </a:xfrm>
            <a:prstGeom prst="curvedConnector3">
              <a:avLst>
                <a:gd name="adj1" fmla="val -18004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01030" y="1771650"/>
              <a:ext cx="1848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smtClean="0"/>
                <a:t>outputs, actions</a:t>
              </a:r>
            </a:p>
            <a:p>
              <a:pPr algn="ctr"/>
              <a:r>
                <a:rPr lang="en-US" i="1" smtClean="0"/>
                <a:t>multiple channels</a:t>
              </a:r>
              <a:endParaRPr lang="en-US" i="1"/>
            </a:p>
          </p:txBody>
        </p:sp>
        <p:cxnSp>
          <p:nvCxnSpPr>
            <p:cNvPr id="46" name="Straight Arrow Connector 45"/>
            <p:cNvCxnSpPr>
              <a:endCxn id="29" idx="1"/>
            </p:cNvCxnSpPr>
            <p:nvPr/>
          </p:nvCxnSpPr>
          <p:spPr>
            <a:xfrm>
              <a:off x="6829425" y="2676525"/>
              <a:ext cx="304800" cy="9525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30" idx="1"/>
            </p:cNvCxnSpPr>
            <p:nvPr/>
          </p:nvCxnSpPr>
          <p:spPr>
            <a:xfrm flipV="1">
              <a:off x="6838950" y="3228975"/>
              <a:ext cx="295275" cy="9525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1" idx="1"/>
            </p:cNvCxnSpPr>
            <p:nvPr/>
          </p:nvCxnSpPr>
          <p:spPr>
            <a:xfrm>
              <a:off x="6829425" y="3762375"/>
              <a:ext cx="314325" cy="9525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7"/>
          <p:cNvGrpSpPr/>
          <p:nvPr/>
        </p:nvGrpSpPr>
        <p:grpSpPr>
          <a:xfrm>
            <a:off x="1819275" y="2514600"/>
            <a:ext cx="914400" cy="1485900"/>
            <a:chOff x="1819275" y="2514600"/>
            <a:chExt cx="914400" cy="1485900"/>
          </a:xfrm>
        </p:grpSpPr>
        <p:sp>
          <p:nvSpPr>
            <p:cNvPr id="52" name="Rectangle 51"/>
            <p:cNvSpPr/>
            <p:nvPr/>
          </p:nvSpPr>
          <p:spPr>
            <a:xfrm>
              <a:off x="2085975" y="2514600"/>
              <a:ext cx="647700" cy="1485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merging</a:t>
              </a:r>
            </a:p>
          </p:txBody>
        </p:sp>
        <p:cxnSp>
          <p:nvCxnSpPr>
            <p:cNvPr id="53" name="Straight Arrow Connector 52"/>
            <p:cNvCxnSpPr>
              <a:stCxn id="9" idx="3"/>
            </p:cNvCxnSpPr>
            <p:nvPr/>
          </p:nvCxnSpPr>
          <p:spPr>
            <a:xfrm>
              <a:off x="1819275" y="2743200"/>
              <a:ext cx="295275" cy="1905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0" idx="3"/>
            </p:cNvCxnSpPr>
            <p:nvPr/>
          </p:nvCxnSpPr>
          <p:spPr>
            <a:xfrm>
              <a:off x="1819275" y="3286125"/>
              <a:ext cx="295275" cy="19051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3"/>
            </p:cNvCxnSpPr>
            <p:nvPr/>
          </p:nvCxnSpPr>
          <p:spPr>
            <a:xfrm>
              <a:off x="1828800" y="3829050"/>
              <a:ext cx="295275" cy="1905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55"/>
          <p:cNvGrpSpPr/>
          <p:nvPr/>
        </p:nvGrpSpPr>
        <p:grpSpPr>
          <a:xfrm>
            <a:off x="1500188" y="3981450"/>
            <a:ext cx="2814637" cy="655082"/>
            <a:chOff x="1500188" y="3981450"/>
            <a:chExt cx="2814637" cy="655082"/>
          </a:xfrm>
        </p:grpSpPr>
        <p:cxnSp>
          <p:nvCxnSpPr>
            <p:cNvPr id="67" name="Curved Connector 66"/>
            <p:cNvCxnSpPr>
              <a:stCxn id="61" idx="2"/>
              <a:endCxn id="11" idx="2"/>
            </p:cNvCxnSpPr>
            <p:nvPr/>
          </p:nvCxnSpPr>
          <p:spPr>
            <a:xfrm rot="5400000">
              <a:off x="2407444" y="3074194"/>
              <a:ext cx="38100" cy="1852612"/>
            </a:xfrm>
            <a:prstGeom prst="curvedConnector3">
              <a:avLst>
                <a:gd name="adj1" fmla="val 70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>
              <a:stCxn id="62" idx="2"/>
              <a:endCxn id="11" idx="2"/>
            </p:cNvCxnSpPr>
            <p:nvPr/>
          </p:nvCxnSpPr>
          <p:spPr>
            <a:xfrm rot="5400000">
              <a:off x="2888457" y="2593182"/>
              <a:ext cx="38100" cy="2814637"/>
            </a:xfrm>
            <a:prstGeom prst="curvedConnector3">
              <a:avLst>
                <a:gd name="adj1" fmla="val 70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524000" y="4267200"/>
              <a:ext cx="2555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smtClean="0"/>
                <a:t>sensory/attention control</a:t>
              </a:r>
              <a:endParaRPr lang="en-US" i="1"/>
            </a:p>
          </p:txBody>
        </p:sp>
      </p:grpSp>
      <p:grpSp>
        <p:nvGrpSpPr>
          <p:cNvPr id="16" name="Group 56"/>
          <p:cNvGrpSpPr/>
          <p:nvPr/>
        </p:nvGrpSpPr>
        <p:grpSpPr>
          <a:xfrm>
            <a:off x="2409825" y="1323975"/>
            <a:ext cx="2905125" cy="1190625"/>
            <a:chOff x="2409825" y="1323975"/>
            <a:chExt cx="2905125" cy="1190625"/>
          </a:xfrm>
        </p:grpSpPr>
        <p:cxnSp>
          <p:nvCxnSpPr>
            <p:cNvPr id="75" name="Curved Connector 74"/>
            <p:cNvCxnSpPr>
              <a:stCxn id="63" idx="0"/>
              <a:endCxn id="62" idx="0"/>
            </p:cNvCxnSpPr>
            <p:nvPr/>
          </p:nvCxnSpPr>
          <p:spPr>
            <a:xfrm rot="16200000" flipH="1" flipV="1">
              <a:off x="4791075" y="1971674"/>
              <a:ext cx="47625" cy="1000125"/>
            </a:xfrm>
            <a:prstGeom prst="curvedConnector3">
              <a:avLst>
                <a:gd name="adj1" fmla="val -48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>
              <a:stCxn id="62" idx="0"/>
              <a:endCxn id="61" idx="0"/>
            </p:cNvCxnSpPr>
            <p:nvPr/>
          </p:nvCxnSpPr>
          <p:spPr>
            <a:xfrm rot="16200000" flipV="1">
              <a:off x="3833813" y="2014537"/>
              <a:ext cx="12700" cy="962025"/>
            </a:xfrm>
            <a:prstGeom prst="curvedConnector3">
              <a:avLst>
                <a:gd name="adj1" fmla="val 180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3552825" y="1323975"/>
              <a:ext cx="1376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smtClean="0"/>
                <a:t>predictions</a:t>
              </a:r>
            </a:p>
            <a:p>
              <a:pPr algn="ctr"/>
              <a:r>
                <a:rPr lang="en-US" i="1" smtClean="0"/>
                <a:t>expectations</a:t>
              </a:r>
            </a:p>
            <a:p>
              <a:pPr algn="ctr"/>
              <a:r>
                <a:rPr lang="en-US" i="1" smtClean="0"/>
                <a:t>imagination</a:t>
              </a:r>
              <a:endParaRPr lang="en-US" i="1"/>
            </a:p>
          </p:txBody>
        </p:sp>
        <p:cxnSp>
          <p:nvCxnSpPr>
            <p:cNvPr id="87" name="Curved Connector 86"/>
            <p:cNvCxnSpPr>
              <a:stCxn id="61" idx="0"/>
              <a:endCxn id="52" idx="0"/>
            </p:cNvCxnSpPr>
            <p:nvPr/>
          </p:nvCxnSpPr>
          <p:spPr>
            <a:xfrm rot="16200000" flipH="1" flipV="1">
              <a:off x="2871788" y="2033587"/>
              <a:ext cx="19050" cy="942975"/>
            </a:xfrm>
            <a:prstGeom prst="curvedConnector3">
              <a:avLst>
                <a:gd name="adj1" fmla="val -120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0"/>
          <p:cNvGrpSpPr/>
          <p:nvPr/>
        </p:nvGrpSpPr>
        <p:grpSpPr>
          <a:xfrm>
            <a:off x="2724150" y="2447925"/>
            <a:ext cx="3263663" cy="1533525"/>
            <a:chOff x="2724150" y="2447925"/>
            <a:chExt cx="3263663" cy="1533525"/>
          </a:xfrm>
        </p:grpSpPr>
        <p:sp>
          <p:nvSpPr>
            <p:cNvPr id="61" name="Rectangle 60"/>
            <p:cNvSpPr/>
            <p:nvPr/>
          </p:nvSpPr>
          <p:spPr>
            <a:xfrm>
              <a:off x="3028950" y="2495550"/>
              <a:ext cx="647700" cy="1485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990975" y="2495550"/>
              <a:ext cx="647700" cy="1485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91100" y="2447925"/>
              <a:ext cx="647700" cy="1485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62250" y="2590800"/>
              <a:ext cx="3225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pattern learning and recognition</a:t>
              </a:r>
              <a:endParaRPr lang="en-US"/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724150" y="2952750"/>
              <a:ext cx="2266950" cy="4000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abstraction</a:t>
              </a:r>
              <a:endParaRPr lang="en-US"/>
            </a:p>
          </p:txBody>
        </p:sp>
      </p:grpSp>
      <p:grpSp>
        <p:nvGrpSpPr>
          <p:cNvPr id="18" name="Group 57"/>
          <p:cNvGrpSpPr/>
          <p:nvPr/>
        </p:nvGrpSpPr>
        <p:grpSpPr>
          <a:xfrm>
            <a:off x="3676650" y="2476500"/>
            <a:ext cx="3143249" cy="1485900"/>
            <a:chOff x="3676650" y="2476500"/>
            <a:chExt cx="3143249" cy="1485900"/>
          </a:xfrm>
        </p:grpSpPr>
        <p:sp>
          <p:nvSpPr>
            <p:cNvPr id="44" name="Rectangle 43"/>
            <p:cNvSpPr/>
            <p:nvPr/>
          </p:nvSpPr>
          <p:spPr>
            <a:xfrm>
              <a:off x="6143624" y="2476500"/>
              <a:ext cx="676275" cy="14859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behavior</a:t>
              </a:r>
            </a:p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patterns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3676650" y="3438524"/>
              <a:ext cx="2466975" cy="4286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reification</a:t>
              </a:r>
              <a:endParaRPr lang="en-US"/>
            </a:p>
          </p:txBody>
        </p:sp>
      </p:grp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NeurOS Strengths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One/few-shot learning</a:t>
            </a:r>
          </a:p>
          <a:p>
            <a:pPr lvl="1"/>
            <a:r>
              <a:rPr lang="en-US" dirty="0" smtClean="0"/>
              <a:t>no huge training sets</a:t>
            </a:r>
          </a:p>
          <a:p>
            <a:r>
              <a:rPr lang="en-US" dirty="0" smtClean="0"/>
              <a:t>Continuous on-line learning</a:t>
            </a:r>
          </a:p>
          <a:p>
            <a:r>
              <a:rPr lang="en-US" dirty="0" smtClean="0"/>
              <a:t>Unsupervised, supervised ("</a:t>
            </a:r>
            <a:r>
              <a:rPr lang="en-US" smtClean="0"/>
              <a:t>teaching"), transfer learning</a:t>
            </a:r>
            <a:endParaRPr lang="en-US" dirty="0" smtClean="0"/>
          </a:p>
          <a:p>
            <a:r>
              <a:rPr lang="en-US" dirty="0" smtClean="0"/>
              <a:t>Few configuration "hyper-parameters“</a:t>
            </a:r>
          </a:p>
          <a:p>
            <a:r>
              <a:rPr lang="en-US" dirty="0" smtClean="0"/>
              <a:t>Accessible inner workings, visualization</a:t>
            </a:r>
          </a:p>
          <a:p>
            <a:r>
              <a:rPr lang="en-US" dirty="0" smtClean="0"/>
              <a:t>Flexible, embeddable, …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Usages (“app notes”)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multi-solution/path</a:t>
            </a:r>
          </a:p>
          <a:p>
            <a:r>
              <a:rPr lang="en-US" dirty="0"/>
              <a:t>p</a:t>
            </a:r>
            <a:r>
              <a:rPr lang="en-US" dirty="0" smtClean="0"/>
              <a:t>erception</a:t>
            </a:r>
          </a:p>
          <a:p>
            <a:r>
              <a:rPr lang="en-US" dirty="0"/>
              <a:t>w</a:t>
            </a:r>
            <a:r>
              <a:rPr lang="en-US" dirty="0" smtClean="0"/>
              <a:t>orking memory</a:t>
            </a:r>
          </a:p>
          <a:p>
            <a:r>
              <a:rPr lang="en-US" b="1" dirty="0">
                <a:solidFill>
                  <a:srgbClr val="FF0000"/>
                </a:solidFill>
              </a:rPr>
              <a:t>w</a:t>
            </a:r>
            <a:r>
              <a:rPr lang="en-US" b="1" dirty="0" smtClean="0">
                <a:solidFill>
                  <a:srgbClr val="FF0000"/>
                </a:solidFill>
              </a:rPr>
              <a:t>ords and sequences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phrases and concepts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prediction</a:t>
            </a:r>
          </a:p>
          <a:p>
            <a:r>
              <a:rPr lang="en-US" dirty="0" smtClean="0"/>
              <a:t>synonyms, naming</a:t>
            </a:r>
          </a:p>
          <a:p>
            <a:r>
              <a:rPr lang="en-US" dirty="0" smtClean="0"/>
              <a:t>conjunction-disjunction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classification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context priming</a:t>
            </a:r>
          </a:p>
          <a:p>
            <a:r>
              <a:rPr lang="en-US" dirty="0" smtClean="0"/>
              <a:t>state modulation</a:t>
            </a:r>
          </a:p>
          <a:p>
            <a:r>
              <a:rPr lang="en-US" dirty="0" smtClean="0"/>
              <a:t>teaching</a:t>
            </a:r>
          </a:p>
          <a:p>
            <a:r>
              <a:rPr lang="en-US" dirty="0" smtClean="0"/>
              <a:t>batch/online learning</a:t>
            </a:r>
          </a:p>
          <a:p>
            <a:r>
              <a:rPr lang="en-US" dirty="0" smtClean="0"/>
              <a:t>concentration/ interruption</a:t>
            </a:r>
          </a:p>
          <a:p>
            <a:r>
              <a:rPr lang="en-US" dirty="0" smtClean="0"/>
              <a:t>imagination</a:t>
            </a:r>
          </a:p>
          <a:p>
            <a:r>
              <a:rPr lang="en-US" dirty="0" smtClean="0"/>
              <a:t>where’s Willie?</a:t>
            </a:r>
          </a:p>
          <a:p>
            <a:r>
              <a:rPr lang="en-US" dirty="0" smtClean="0"/>
              <a:t>"</a:t>
            </a:r>
            <a:r>
              <a:rPr lang="en-US" smtClean="0"/>
              <a:t>thinking"</a:t>
            </a:r>
          </a:p>
          <a:p>
            <a:r>
              <a:rPr lang="en-US" b="1" smtClean="0">
                <a:solidFill>
                  <a:srgbClr val="FF0000"/>
                </a:solidFill>
              </a:rPr>
              <a:t>experience filter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0"/>
            <a:ext cx="7726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mic Sans MS" pitchFamily="66" charset="0"/>
              </a:rPr>
              <a:t>overview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  basics  memory  </a:t>
            </a:r>
            <a:r>
              <a:rPr lang="en-US" sz="1600" b="1" dirty="0" smtClean="0">
                <a:solidFill>
                  <a:srgbClr val="FF4743"/>
                </a:solidFill>
                <a:latin typeface="Comic Sans MS" pitchFamily="66" charset="0"/>
              </a:rPr>
              <a:t>design patterns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examples  architecture  directions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tracking</a:t>
            </a:r>
          </a:p>
          <a:p>
            <a:r>
              <a:rPr lang="en-US" dirty="0" smtClean="0"/>
              <a:t>Behavior</a:t>
            </a:r>
          </a:p>
          <a:p>
            <a:r>
              <a:rPr lang="en-US" dirty="0" smtClean="0"/>
              <a:t>Anagrams</a:t>
            </a:r>
          </a:p>
          <a:p>
            <a:r>
              <a:rPr lang="en-US" dirty="0" smtClean="0"/>
              <a:t>Crossword puzzles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Cousins</a:t>
            </a:r>
          </a:p>
          <a:p>
            <a:r>
              <a:rPr lang="en-US" dirty="0" err="1" smtClean="0"/>
              <a:t>Whats</a:t>
            </a:r>
            <a:r>
              <a:rPr lang="en-US" dirty="0" smtClean="0"/>
              <a:t>-That-Tune? enhanced version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" y="0"/>
            <a:ext cx="763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mic Sans MS" pitchFamily="66" charset="0"/>
              </a:rPr>
              <a:t>overview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  basics  memory  design patterns  </a:t>
            </a:r>
            <a:r>
              <a:rPr lang="en-US" sz="1600" b="1" dirty="0" smtClean="0">
                <a:solidFill>
                  <a:srgbClr val="FF4743"/>
                </a:solidFill>
                <a:latin typeface="Comic Sans MS" pitchFamily="66" charset="0"/>
              </a:rPr>
              <a:t>examples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Comic Sans MS" pitchFamily="66" charset="0"/>
              </a:rPr>
              <a:t>  architecture  directions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mtClean="0"/>
              <a:t>Words and Sequences</a:t>
            </a:r>
            <a:endParaRPr 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 l="41928" t="11310" r="2466" b="16303"/>
          <a:stretch>
            <a:fillRect/>
          </a:stretch>
        </p:blipFill>
        <p:spPr bwMode="auto">
          <a:xfrm>
            <a:off x="1600200" y="855020"/>
            <a:ext cx="4724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010" y="3196710"/>
            <a:ext cx="8179240" cy="259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518" y="2349926"/>
            <a:ext cx="32194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Phrases and Concepts</a:t>
            </a:r>
            <a:endParaRPr 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 l="32322" t="10930" r="1127" b="16512"/>
          <a:stretch>
            <a:fillRect/>
          </a:stretch>
        </p:blipFill>
        <p:spPr bwMode="auto">
          <a:xfrm>
            <a:off x="1066800" y="1238250"/>
            <a:ext cx="6629400" cy="403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850" y="2457450"/>
            <a:ext cx="3263150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752850"/>
            <a:ext cx="8905132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780100"/>
            <a:ext cx="8839200" cy="202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2438399"/>
            <a:ext cx="3276601" cy="106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89300" y="975248"/>
            <a:ext cx="25654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324091" y="4433106"/>
            <a:ext cx="8333772" cy="0"/>
          </a:xfrm>
          <a:prstGeom prst="line">
            <a:avLst/>
          </a:prstGeom>
          <a:ln w="215900">
            <a:solidFill>
              <a:srgbClr val="C0000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Prediction</a:t>
            </a:r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l="27562" t="10930" r="1533" b="16512"/>
          <a:stretch>
            <a:fillRect/>
          </a:stretch>
        </p:blipFill>
        <p:spPr bwMode="auto">
          <a:xfrm>
            <a:off x="1123462" y="1066800"/>
            <a:ext cx="756333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553593"/>
            <a:ext cx="7543800" cy="257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438400"/>
            <a:ext cx="2931347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2514600"/>
            <a:ext cx="24574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3352800"/>
            <a:ext cx="66865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 Challenges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219200"/>
          <a:ext cx="8763000" cy="470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/>
                <a:gridCol w="4381500"/>
              </a:tblGrid>
              <a:tr h="371194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DL</a:t>
                      </a:r>
                      <a:r>
                        <a:rPr lang="en-US" baseline="0" smtClean="0"/>
                        <a:t> Challenge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NeurOS</a:t>
                      </a:r>
                      <a:r>
                        <a:rPr lang="en-US" baseline="0" smtClean="0"/>
                        <a:t> Response</a:t>
                      </a:r>
                      <a:endParaRPr lang="en-US"/>
                    </a:p>
                  </a:txBody>
                  <a:tcPr/>
                </a:tc>
              </a:tr>
              <a:tr h="371194">
                <a:tc>
                  <a:txBody>
                    <a:bodyPr/>
                    <a:lstStyle/>
                    <a:p>
                      <a:r>
                        <a:rPr lang="en-US" smtClean="0"/>
                        <a:t>abstraction/generalization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learn abstractions in a few trials</a:t>
                      </a:r>
                      <a:endParaRPr lang="en-US"/>
                    </a:p>
                  </a:txBody>
                  <a:tcPr/>
                </a:tc>
              </a:tr>
              <a:tr h="640690">
                <a:tc>
                  <a:txBody>
                    <a:bodyPr/>
                    <a:lstStyle/>
                    <a:p>
                      <a:r>
                        <a:rPr lang="en-US" smtClean="0"/>
                        <a:t>needs too much well-representative data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one/few</a:t>
                      </a:r>
                      <a:r>
                        <a:rPr lang="en-US" baseline="0" smtClean="0"/>
                        <a:t>-shot, continuous learning, teachable</a:t>
                      </a:r>
                      <a:endParaRPr lang="en-US"/>
                    </a:p>
                  </a:txBody>
                  <a:tcPr/>
                </a:tc>
              </a:tr>
              <a:tr h="640690">
                <a:tc>
                  <a:txBody>
                    <a:bodyPr/>
                    <a:lstStyle/>
                    <a:p>
                      <a:r>
                        <a:rPr lang="en-US" smtClean="0"/>
                        <a:t>hierarchical</a:t>
                      </a:r>
                      <a:r>
                        <a:rPr lang="en-US" baseline="0" smtClean="0"/>
                        <a:t> structures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classes, subclasses, instances, synonyms, heterarchies</a:t>
                      </a:r>
                      <a:endParaRPr lang="en-US"/>
                    </a:p>
                  </a:txBody>
                  <a:tcPr/>
                </a:tc>
              </a:tr>
              <a:tr h="371194">
                <a:tc>
                  <a:txBody>
                    <a:bodyPr/>
                    <a:lstStyle/>
                    <a:p>
                      <a:r>
                        <a:rPr lang="en-US" smtClean="0"/>
                        <a:t>causal</a:t>
                      </a:r>
                      <a:r>
                        <a:rPr lang="en-US" baseline="0" smtClean="0"/>
                        <a:t> relationships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3038">
                <a:tc>
                  <a:txBody>
                    <a:bodyPr/>
                    <a:lstStyle/>
                    <a:p>
                      <a:r>
                        <a:rPr lang="en-US" smtClean="0"/>
                        <a:t>opaque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flow, function and pattern structure accessible, modifiable (even while</a:t>
                      </a:r>
                      <a:r>
                        <a:rPr lang="en-US" baseline="0" smtClean="0"/>
                        <a:t> running!)</a:t>
                      </a:r>
                      <a:endParaRPr lang="en-US"/>
                    </a:p>
                  </a:txBody>
                  <a:tcPr/>
                </a:tc>
              </a:tr>
              <a:tr h="371194">
                <a:tc>
                  <a:txBody>
                    <a:bodyPr/>
                    <a:lstStyle/>
                    <a:p>
                      <a:r>
                        <a:rPr lang="en-US" smtClean="0"/>
                        <a:t>stability of data statistics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continuous learning</a:t>
                      </a:r>
                      <a:endParaRPr lang="en-US"/>
                    </a:p>
                  </a:txBody>
                  <a:tcPr/>
                </a:tc>
              </a:tr>
              <a:tr h="640690">
                <a:tc>
                  <a:txBody>
                    <a:bodyPr/>
                    <a:lstStyle/>
                    <a:p>
                      <a:r>
                        <a:rPr lang="en-US" smtClean="0"/>
                        <a:t>"big" failures</a:t>
                      </a:r>
                      <a:r>
                        <a:rPr lang="en-US" baseline="0" smtClean="0"/>
                        <a:t> – too shallow, no committee, no common sense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easy complex structuring of abstractions</a:t>
                      </a:r>
                      <a:endParaRPr lang="en-US"/>
                    </a:p>
                  </a:txBody>
                  <a:tcPr/>
                </a:tc>
              </a:tr>
              <a:tr h="640690">
                <a:tc>
                  <a:txBody>
                    <a:bodyPr/>
                    <a:lstStyle/>
                    <a:p>
                      <a:r>
                        <a:rPr lang="en-US" smtClean="0"/>
                        <a:t>work</a:t>
                      </a:r>
                      <a:r>
                        <a:rPr lang="en-US" baseline="0" smtClean="0"/>
                        <a:t> in alternative circumstances with novel data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l="36100" t="10686" r="1351" b="16303"/>
          <a:stretch>
            <a:fillRect/>
          </a:stretch>
        </p:blipFill>
        <p:spPr bwMode="auto">
          <a:xfrm>
            <a:off x="1295400" y="990600"/>
            <a:ext cx="5486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/>
              <a:t>Classification  </a:t>
            </a:r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133600"/>
            <a:ext cx="225161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990600"/>
            <a:ext cx="25146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5638800" y="2530431"/>
            <a:ext cx="3326853" cy="4175169"/>
            <a:chOff x="5207547" y="1841779"/>
            <a:chExt cx="3949935" cy="477179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07547" y="1841779"/>
              <a:ext cx="3949935" cy="4771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ounded Rectangle 18"/>
            <p:cNvSpPr/>
            <p:nvPr/>
          </p:nvSpPr>
          <p:spPr>
            <a:xfrm>
              <a:off x="6660970" y="3758225"/>
              <a:ext cx="301357" cy="448016"/>
            </a:xfrm>
            <a:prstGeom prst="roundRect">
              <a:avLst>
                <a:gd name="adj" fmla="val 23678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519540" y="4915558"/>
              <a:ext cx="245829" cy="308291"/>
            </a:xfrm>
            <a:prstGeom prst="roundRect">
              <a:avLst>
                <a:gd name="adj" fmla="val 23678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518031" y="3728045"/>
              <a:ext cx="245829" cy="280075"/>
            </a:xfrm>
            <a:prstGeom prst="roundRect">
              <a:avLst>
                <a:gd name="adj" fmla="val 23678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8393892" y="3728045"/>
              <a:ext cx="214355" cy="310555"/>
            </a:xfrm>
            <a:prstGeom prst="roundRect">
              <a:avLst>
                <a:gd name="adj" fmla="val 23678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393892" y="5909930"/>
              <a:ext cx="214355" cy="327907"/>
            </a:xfrm>
            <a:prstGeom prst="roundRect">
              <a:avLst>
                <a:gd name="adj" fmla="val 23678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mtClean="0"/>
              <a:t>Classification "Hierarchy"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pic>
        <p:nvPicPr>
          <p:cNvPr id="4" name="Picture 3" descr="Multi-Classification ru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914400"/>
            <a:ext cx="8927664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5600" y="1066800"/>
            <a:ext cx="3283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Exemplars, subgroups, groups</a:t>
            </a:r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676400" y="1905000"/>
            <a:ext cx="1843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rgbClr val="FF0000"/>
                </a:solidFill>
              </a:rPr>
              <a:t>novelty threshold = </a:t>
            </a:r>
            <a:r>
              <a:rPr lang="en-US" sz="1400" b="1" i="1" smtClean="0">
                <a:solidFill>
                  <a:srgbClr val="FF0000"/>
                </a:solidFill>
              </a:rPr>
              <a:t>0.9</a:t>
            </a:r>
            <a:endParaRPr lang="en-US" sz="1400" b="1" i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2667000"/>
            <a:ext cx="1846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rgbClr val="FF0000"/>
                </a:solidFill>
              </a:rPr>
              <a:t>novelty threshold = </a:t>
            </a:r>
            <a:r>
              <a:rPr lang="en-US" sz="1400" b="1" i="1" smtClean="0">
                <a:solidFill>
                  <a:srgbClr val="FF0000"/>
                </a:solidFill>
              </a:rPr>
              <a:t>0.6</a:t>
            </a:r>
            <a:endParaRPr lang="en-US" sz="1400" b="1" i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0" y="4191000"/>
            <a:ext cx="1846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smtClean="0">
                <a:solidFill>
                  <a:srgbClr val="FF0000"/>
                </a:solidFill>
              </a:rPr>
              <a:t>novelty threshold = </a:t>
            </a:r>
            <a:r>
              <a:rPr lang="en-US" sz="1400" b="1" i="1" smtClean="0">
                <a:solidFill>
                  <a:srgbClr val="FF0000"/>
                </a:solidFill>
              </a:rPr>
              <a:t>0.5</a:t>
            </a:r>
            <a:endParaRPr lang="en-US" sz="14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04800"/>
            <a:ext cx="26162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525" y="304800"/>
            <a:ext cx="3419475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304800" y="304800"/>
            <a:ext cx="2679700" cy="6553200"/>
            <a:chOff x="152400" y="0"/>
            <a:chExt cx="2679700" cy="96012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2400" y="3257550"/>
              <a:ext cx="2679700" cy="6343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b="1502"/>
            <a:stretch>
              <a:fillRect/>
            </a:stretch>
          </p:blipFill>
          <p:spPr bwMode="auto">
            <a:xfrm>
              <a:off x="152400" y="0"/>
              <a:ext cx="2679700" cy="624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 l="30923" t="11232" r="2244" b="15757"/>
          <a:stretch>
            <a:fillRect/>
          </a:stretch>
        </p:blipFill>
        <p:spPr bwMode="auto">
          <a:xfrm>
            <a:off x="1219200" y="1066800"/>
            <a:ext cx="6858000" cy="399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mtClean="0"/>
              <a:t>Context Priming</a:t>
            </a:r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33600"/>
            <a:ext cx="24753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143000"/>
            <a:ext cx="3733800" cy="543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 l="30923" t="11232" r="2244" b="15757"/>
          <a:stretch>
            <a:fillRect/>
          </a:stretch>
        </p:blipFill>
        <p:spPr bwMode="auto">
          <a:xfrm>
            <a:off x="1219200" y="1066800"/>
            <a:ext cx="6858000" cy="399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/>
              <a:t>Context Priming</a:t>
            </a:r>
            <a:endParaRPr 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32407" r="51852"/>
          <a:stretch>
            <a:fillRect/>
          </a:stretch>
        </p:blipFill>
        <p:spPr bwMode="auto">
          <a:xfrm>
            <a:off x="3276600" y="1295400"/>
            <a:ext cx="1295400" cy="46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48148" r="-926"/>
          <a:stretch>
            <a:fillRect/>
          </a:stretch>
        </p:blipFill>
        <p:spPr bwMode="auto">
          <a:xfrm>
            <a:off x="4572000" y="1295400"/>
            <a:ext cx="4343400" cy="46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r="67593"/>
          <a:stretch>
            <a:fillRect/>
          </a:stretch>
        </p:blipFill>
        <p:spPr bwMode="auto">
          <a:xfrm>
            <a:off x="609600" y="1295400"/>
            <a:ext cx="2667000" cy="46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5"/>
          <p:cNvGrpSpPr/>
          <p:nvPr/>
        </p:nvGrpSpPr>
        <p:grpSpPr>
          <a:xfrm>
            <a:off x="2548890" y="4210050"/>
            <a:ext cx="685800" cy="1200150"/>
            <a:chOff x="2548890" y="4210050"/>
            <a:chExt cx="685800" cy="1200150"/>
          </a:xfrm>
        </p:grpSpPr>
        <p:sp>
          <p:nvSpPr>
            <p:cNvPr id="32" name="Rounded Rectangle 31"/>
            <p:cNvSpPr/>
            <p:nvPr/>
          </p:nvSpPr>
          <p:spPr>
            <a:xfrm>
              <a:off x="2750820" y="4210050"/>
              <a:ext cx="48387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773680" y="4541520"/>
              <a:ext cx="45720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548890" y="4880610"/>
              <a:ext cx="66675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872740" y="5223510"/>
              <a:ext cx="33528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2769870" y="1676400"/>
            <a:ext cx="506730" cy="1699260"/>
            <a:chOff x="2769870" y="1676400"/>
            <a:chExt cx="506730" cy="1699260"/>
          </a:xfrm>
        </p:grpSpPr>
        <p:sp>
          <p:nvSpPr>
            <p:cNvPr id="24" name="Rounded Rectangle 23"/>
            <p:cNvSpPr/>
            <p:nvPr/>
          </p:nvSpPr>
          <p:spPr>
            <a:xfrm>
              <a:off x="2819400" y="1676400"/>
              <a:ext cx="45720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769870" y="2175510"/>
              <a:ext cx="48387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92730" y="2499360"/>
              <a:ext cx="45720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777490" y="2846070"/>
              <a:ext cx="45720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69870" y="3188970"/>
              <a:ext cx="457200" cy="186690"/>
            </a:xfrm>
            <a:prstGeom prst="roundRect">
              <a:avLst>
                <a:gd name="adj" fmla="val 4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3646170" y="3463290"/>
            <a:ext cx="605790" cy="8763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6041438" y="3460414"/>
            <a:ext cx="1196124" cy="8763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Cousins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62200" y="2133600"/>
            <a:ext cx="1600200" cy="3733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smtClean="0">
                <a:solidFill>
                  <a:schemeClr val="tx1"/>
                </a:solidFill>
              </a:rPr>
              <a:t>"system 1"</a:t>
            </a:r>
          </a:p>
          <a:p>
            <a:endParaRPr lang="en-US" sz="240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automatic</a:t>
            </a: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parallel</a:t>
            </a: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fast</a:t>
            </a:r>
          </a:p>
        </p:txBody>
      </p:sp>
      <p:sp>
        <p:nvSpPr>
          <p:cNvPr id="9" name="Right Arrow 8"/>
          <p:cNvSpPr/>
          <p:nvPr/>
        </p:nvSpPr>
        <p:spPr>
          <a:xfrm>
            <a:off x="990600" y="3352800"/>
            <a:ext cx="1352550" cy="838200"/>
          </a:xfrm>
          <a:prstGeom prst="rightArrow">
            <a:avLst>
              <a:gd name="adj1" fmla="val 61364"/>
              <a:gd name="adj2" fmla="val 4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sensory</a:t>
            </a:r>
          </a:p>
          <a:p>
            <a:pPr algn="ctr"/>
            <a:r>
              <a:rPr lang="en-US" smtClean="0"/>
              <a:t>inputs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400" y="2209800"/>
            <a:ext cx="1752600" cy="3676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400" smtClean="0">
                <a:solidFill>
                  <a:schemeClr val="tx1"/>
                </a:solidFill>
              </a:rPr>
              <a:t>"system 2"</a:t>
            </a:r>
          </a:p>
          <a:p>
            <a:endParaRPr lang="en-US" sz="240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deliberate</a:t>
            </a: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sequential</a:t>
            </a:r>
          </a:p>
          <a:p>
            <a:pPr>
              <a:buFontTx/>
              <a:buChar char="-"/>
            </a:pPr>
            <a:r>
              <a:rPr lang="en-US" sz="2400" smtClean="0">
                <a:solidFill>
                  <a:schemeClr val="tx1"/>
                </a:solidFill>
              </a:rPr>
              <a:t> slow(er)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3038" y="1295400"/>
            <a:ext cx="6201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from Daniel Kahneman "Thinking Fast and Slow"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3962400" y="2362200"/>
            <a:ext cx="1524000" cy="838200"/>
          </a:xfrm>
          <a:prstGeom prst="rightArrow">
            <a:avLst>
              <a:gd name="adj1" fmla="val 61364"/>
              <a:gd name="adj2" fmla="val 4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/>
              <a:t>perceptions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239000" y="3505200"/>
            <a:ext cx="1524000" cy="838200"/>
          </a:xfrm>
          <a:prstGeom prst="rightArrow">
            <a:avLst>
              <a:gd name="adj1" fmla="val 61364"/>
              <a:gd name="adj2" fmla="val 48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mtClean="0"/>
              <a:t>decisions</a:t>
            </a:r>
          </a:p>
          <a:p>
            <a:pPr algn="ctr"/>
            <a:r>
              <a:rPr lang="en-US" smtClean="0"/>
              <a:t>actions</a:t>
            </a:r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962400" y="5029200"/>
            <a:ext cx="15240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attention</a:t>
            </a:r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3962400" y="4343400"/>
            <a:ext cx="15240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imagination</a:t>
            </a:r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3962400" y="3657600"/>
            <a:ext cx="1524000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67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Cousins</a:t>
            </a:r>
            <a:endParaRPr lang="en-US" dirty="0"/>
          </a:p>
        </p:txBody>
      </p:sp>
      <p:grpSp>
        <p:nvGrpSpPr>
          <p:cNvPr id="3" name="Group 38"/>
          <p:cNvGrpSpPr/>
          <p:nvPr/>
        </p:nvGrpSpPr>
        <p:grpSpPr>
          <a:xfrm>
            <a:off x="740443" y="1186652"/>
            <a:ext cx="7672037" cy="3819423"/>
            <a:chOff x="66675" y="1234779"/>
            <a:chExt cx="4855845" cy="2327558"/>
          </a:xfrm>
        </p:grpSpPr>
        <p:sp>
          <p:nvSpPr>
            <p:cNvPr id="10" name="Rectangle 9"/>
            <p:cNvSpPr/>
            <p:nvPr/>
          </p:nvSpPr>
          <p:spPr>
            <a:xfrm>
              <a:off x="1965960" y="1945005"/>
              <a:ext cx="47244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paul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78480" y="1945005"/>
              <a:ext cx="66294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johnny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35780" y="1945005"/>
              <a:ext cx="53340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anne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9080" y="2767012"/>
              <a:ext cx="56388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david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3920" y="2767012"/>
              <a:ext cx="73152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michael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82440" y="2767012"/>
              <a:ext cx="640080" cy="3200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kevin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9367" y="1945005"/>
              <a:ext cx="838200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margaret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2" idx="2"/>
              <a:endCxn id="15" idx="0"/>
            </p:cNvCxnSpPr>
            <p:nvPr/>
          </p:nvCxnSpPr>
          <p:spPr>
            <a:xfrm>
              <a:off x="4602480" y="2265045"/>
              <a:ext cx="0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699260" y="2767012"/>
              <a:ext cx="731520" cy="3200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jennifer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14600" y="2767012"/>
              <a:ext cx="731520" cy="3200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caroline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07080" y="2767012"/>
              <a:ext cx="876300" cy="3200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matthew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0" idx="2"/>
              <a:endCxn id="20" idx="0"/>
            </p:cNvCxnSpPr>
            <p:nvPr/>
          </p:nvCxnSpPr>
          <p:spPr>
            <a:xfrm>
              <a:off x="2202180" y="2265045"/>
              <a:ext cx="1543050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2"/>
              <a:endCxn id="19" idx="0"/>
            </p:cNvCxnSpPr>
            <p:nvPr/>
          </p:nvCxnSpPr>
          <p:spPr>
            <a:xfrm>
              <a:off x="2202180" y="2265045"/>
              <a:ext cx="678180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2"/>
              <a:endCxn id="18" idx="0"/>
            </p:cNvCxnSpPr>
            <p:nvPr/>
          </p:nvCxnSpPr>
          <p:spPr>
            <a:xfrm flipH="1">
              <a:off x="2065020" y="2265045"/>
              <a:ext cx="137160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0"/>
              <a:endCxn id="16" idx="2"/>
            </p:cNvCxnSpPr>
            <p:nvPr/>
          </p:nvCxnSpPr>
          <p:spPr>
            <a:xfrm flipV="1">
              <a:off x="541020" y="2265045"/>
              <a:ext cx="17447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27"/>
            <p:cNvCxnSpPr>
              <a:stCxn id="16" idx="0"/>
              <a:endCxn id="10" idx="0"/>
            </p:cNvCxnSpPr>
            <p:nvPr/>
          </p:nvCxnSpPr>
          <p:spPr>
            <a:xfrm rot="5400000" flipH="1" flipV="1">
              <a:off x="1380323" y="1123149"/>
              <a:ext cx="12700" cy="1643713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hape 29"/>
            <p:cNvCxnSpPr>
              <a:stCxn id="16" idx="0"/>
              <a:endCxn id="11" idx="0"/>
            </p:cNvCxnSpPr>
            <p:nvPr/>
          </p:nvCxnSpPr>
          <p:spPr>
            <a:xfrm rot="5400000" flipH="1" flipV="1">
              <a:off x="1984208" y="519264"/>
              <a:ext cx="12700" cy="2851483"/>
            </a:xfrm>
            <a:prstGeom prst="curvedConnector3">
              <a:avLst>
                <a:gd name="adj1" fmla="val 2584158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31"/>
            <p:cNvCxnSpPr>
              <a:stCxn id="16" idx="0"/>
              <a:endCxn id="12" idx="0"/>
            </p:cNvCxnSpPr>
            <p:nvPr/>
          </p:nvCxnSpPr>
          <p:spPr>
            <a:xfrm rot="5400000" flipH="1" flipV="1">
              <a:off x="2580473" y="-77001"/>
              <a:ext cx="12700" cy="4044013"/>
            </a:xfrm>
            <a:prstGeom prst="curvedConnector3">
              <a:avLst>
                <a:gd name="adj1" fmla="val 372475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860694" y="1234779"/>
              <a:ext cx="852455" cy="24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 smtClean="0"/>
                <a:t>has_sibling</a:t>
              </a:r>
              <a:endParaRPr lang="en-US" sz="2000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675" y="2343150"/>
              <a:ext cx="863046" cy="24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smtClean="0"/>
                <a:t>has_parent</a:t>
              </a:r>
              <a:endParaRPr lang="en-US" sz="2000" i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81200" y="2343150"/>
              <a:ext cx="736792" cy="24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smtClean="0"/>
                <a:t>has_child</a:t>
              </a:r>
              <a:endParaRPr lang="en-US" sz="2000" i="1"/>
            </a:p>
          </p:txBody>
        </p:sp>
        <p:cxnSp>
          <p:nvCxnSpPr>
            <p:cNvPr id="31" name="Curved Connector 30"/>
            <p:cNvCxnSpPr>
              <a:stCxn id="13" idx="2"/>
              <a:endCxn id="15" idx="2"/>
            </p:cNvCxnSpPr>
            <p:nvPr/>
          </p:nvCxnSpPr>
          <p:spPr>
            <a:xfrm rot="16200000" flipH="1">
              <a:off x="2571750" y="1056322"/>
              <a:ext cx="12700" cy="4061460"/>
            </a:xfrm>
            <a:prstGeom prst="curvedConnector3">
              <a:avLst>
                <a:gd name="adj1" fmla="val 2460001"/>
              </a:avLst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042160" y="3318510"/>
              <a:ext cx="844014" cy="24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smtClean="0"/>
                <a:t>has_cousin</a:t>
              </a:r>
              <a:endParaRPr lang="en-US" sz="2000" i="1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23062" y="1952547"/>
              <a:ext cx="478098" cy="32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lee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14" idx="0"/>
              <a:endCxn id="34" idx="2"/>
            </p:cNvCxnSpPr>
            <p:nvPr/>
          </p:nvCxnSpPr>
          <p:spPr>
            <a:xfrm flipV="1">
              <a:off x="1249680" y="2272587"/>
              <a:ext cx="12431" cy="494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3" idx="0"/>
              <a:endCxn id="34" idx="2"/>
            </p:cNvCxnSpPr>
            <p:nvPr/>
          </p:nvCxnSpPr>
          <p:spPr>
            <a:xfrm flipV="1">
              <a:off x="541020" y="2272587"/>
              <a:ext cx="721091" cy="4944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0"/>
              <a:endCxn id="16" idx="2"/>
            </p:cNvCxnSpPr>
            <p:nvPr/>
          </p:nvCxnSpPr>
          <p:spPr>
            <a:xfrm flipH="1" flipV="1">
              <a:off x="558467" y="2265045"/>
              <a:ext cx="691213" cy="50196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1605" y="4809173"/>
            <a:ext cx="28289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626" y="1309387"/>
            <a:ext cx="25527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28995" t="10686" r="1553" b="16303"/>
          <a:stretch>
            <a:fillRect/>
          </a:stretch>
        </p:blipFill>
        <p:spPr bwMode="auto">
          <a:xfrm>
            <a:off x="1484768" y="435318"/>
            <a:ext cx="6059032" cy="316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8613" y="2631348"/>
            <a:ext cx="5005387" cy="340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"/>
          <p:cNvGrpSpPr/>
          <p:nvPr/>
        </p:nvGrpSpPr>
        <p:grpSpPr>
          <a:xfrm>
            <a:off x="6021729" y="3555182"/>
            <a:ext cx="2588871" cy="2121718"/>
            <a:chOff x="6021729" y="3555182"/>
            <a:chExt cx="2588871" cy="2121718"/>
          </a:xfrm>
        </p:grpSpPr>
        <p:sp>
          <p:nvSpPr>
            <p:cNvPr id="5" name="Rounded Rectangle 4"/>
            <p:cNvSpPr/>
            <p:nvPr/>
          </p:nvSpPr>
          <p:spPr>
            <a:xfrm>
              <a:off x="6021729" y="3608053"/>
              <a:ext cx="729465" cy="195209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195678" y="3555182"/>
              <a:ext cx="414922" cy="2121718"/>
            </a:xfrm>
            <a:prstGeom prst="roundRect">
              <a:avLst>
                <a:gd name="adj" fmla="val 40351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>
            <a:off x="2066924" y="971550"/>
            <a:ext cx="4670174" cy="800571"/>
          </a:xfrm>
          <a:custGeom>
            <a:avLst/>
            <a:gdLst>
              <a:gd name="connsiteX0" fmla="*/ 0 w 4419600"/>
              <a:gd name="connsiteY0" fmla="*/ 581025 h 809625"/>
              <a:gd name="connsiteX1" fmla="*/ 533400 w 4419600"/>
              <a:gd name="connsiteY1" fmla="*/ 0 h 809625"/>
              <a:gd name="connsiteX2" fmla="*/ 3962400 w 4419600"/>
              <a:gd name="connsiteY2" fmla="*/ 9525 h 809625"/>
              <a:gd name="connsiteX3" fmla="*/ 4419600 w 4419600"/>
              <a:gd name="connsiteY3" fmla="*/ 809625 h 809625"/>
              <a:gd name="connsiteX0" fmla="*/ 0 w 4543425"/>
              <a:gd name="connsiteY0" fmla="*/ 685800 h 809625"/>
              <a:gd name="connsiteX1" fmla="*/ 657225 w 4543425"/>
              <a:gd name="connsiteY1" fmla="*/ 0 h 809625"/>
              <a:gd name="connsiteX2" fmla="*/ 4086225 w 4543425"/>
              <a:gd name="connsiteY2" fmla="*/ 9525 h 809625"/>
              <a:gd name="connsiteX3" fmla="*/ 4543425 w 4543425"/>
              <a:gd name="connsiteY3" fmla="*/ 809625 h 809625"/>
              <a:gd name="connsiteX0" fmla="*/ 0 w 4543425"/>
              <a:gd name="connsiteY0" fmla="*/ 685800 h 809625"/>
              <a:gd name="connsiteX1" fmla="*/ 15373 w 4543425"/>
              <a:gd name="connsiteY1" fmla="*/ 639967 h 809625"/>
              <a:gd name="connsiteX2" fmla="*/ 657225 w 4543425"/>
              <a:gd name="connsiteY2" fmla="*/ 0 h 809625"/>
              <a:gd name="connsiteX3" fmla="*/ 4086225 w 4543425"/>
              <a:gd name="connsiteY3" fmla="*/ 9525 h 809625"/>
              <a:gd name="connsiteX4" fmla="*/ 4543425 w 4543425"/>
              <a:gd name="connsiteY4" fmla="*/ 809625 h 809625"/>
              <a:gd name="connsiteX0" fmla="*/ 0 w 4543425"/>
              <a:gd name="connsiteY0" fmla="*/ 685800 h 809625"/>
              <a:gd name="connsiteX1" fmla="*/ 15373 w 4543425"/>
              <a:gd name="connsiteY1" fmla="*/ 639967 h 809625"/>
              <a:gd name="connsiteX2" fmla="*/ 657225 w 4543425"/>
              <a:gd name="connsiteY2" fmla="*/ 0 h 809625"/>
              <a:gd name="connsiteX3" fmla="*/ 4086225 w 4543425"/>
              <a:gd name="connsiteY3" fmla="*/ 9525 h 809625"/>
              <a:gd name="connsiteX4" fmla="*/ 4543425 w 4543425"/>
              <a:gd name="connsiteY4" fmla="*/ 809625 h 809625"/>
              <a:gd name="connsiteX0" fmla="*/ 0 w 4543425"/>
              <a:gd name="connsiteY0" fmla="*/ 685800 h 809625"/>
              <a:gd name="connsiteX1" fmla="*/ 15373 w 4543425"/>
              <a:gd name="connsiteY1" fmla="*/ 639967 h 809625"/>
              <a:gd name="connsiteX2" fmla="*/ 657225 w 4543425"/>
              <a:gd name="connsiteY2" fmla="*/ 0 h 809625"/>
              <a:gd name="connsiteX3" fmla="*/ 4086225 w 4543425"/>
              <a:gd name="connsiteY3" fmla="*/ 9525 h 809625"/>
              <a:gd name="connsiteX4" fmla="*/ 4543425 w 4543425"/>
              <a:gd name="connsiteY4" fmla="*/ 809625 h 809625"/>
              <a:gd name="connsiteX0" fmla="*/ 0 w 4434784"/>
              <a:gd name="connsiteY0" fmla="*/ 685800 h 800571"/>
              <a:gd name="connsiteX1" fmla="*/ 15373 w 4434784"/>
              <a:gd name="connsiteY1" fmla="*/ 639967 h 800571"/>
              <a:gd name="connsiteX2" fmla="*/ 657225 w 4434784"/>
              <a:gd name="connsiteY2" fmla="*/ 0 h 800571"/>
              <a:gd name="connsiteX3" fmla="*/ 4086225 w 4434784"/>
              <a:gd name="connsiteY3" fmla="*/ 9525 h 800571"/>
              <a:gd name="connsiteX4" fmla="*/ 4434784 w 4434784"/>
              <a:gd name="connsiteY4" fmla="*/ 800571 h 800571"/>
              <a:gd name="connsiteX0" fmla="*/ 0 w 4670174"/>
              <a:gd name="connsiteY0" fmla="*/ 685800 h 800571"/>
              <a:gd name="connsiteX1" fmla="*/ 15373 w 4670174"/>
              <a:gd name="connsiteY1" fmla="*/ 639967 h 800571"/>
              <a:gd name="connsiteX2" fmla="*/ 657225 w 4670174"/>
              <a:gd name="connsiteY2" fmla="*/ 0 h 800571"/>
              <a:gd name="connsiteX3" fmla="*/ 4086225 w 4670174"/>
              <a:gd name="connsiteY3" fmla="*/ 9525 h 800571"/>
              <a:gd name="connsiteX4" fmla="*/ 4670174 w 4670174"/>
              <a:gd name="connsiteY4" fmla="*/ 800571 h 800571"/>
              <a:gd name="connsiteX0" fmla="*/ 0 w 4670174"/>
              <a:gd name="connsiteY0" fmla="*/ 685800 h 800571"/>
              <a:gd name="connsiteX1" fmla="*/ 15373 w 4670174"/>
              <a:gd name="connsiteY1" fmla="*/ 639967 h 800571"/>
              <a:gd name="connsiteX2" fmla="*/ 657225 w 4670174"/>
              <a:gd name="connsiteY2" fmla="*/ 0 h 800571"/>
              <a:gd name="connsiteX3" fmla="*/ 4086225 w 4670174"/>
              <a:gd name="connsiteY3" fmla="*/ 9525 h 800571"/>
              <a:gd name="connsiteX4" fmla="*/ 4670174 w 4670174"/>
              <a:gd name="connsiteY4" fmla="*/ 800571 h 800571"/>
              <a:gd name="connsiteX0" fmla="*/ 0 w 4670174"/>
              <a:gd name="connsiteY0" fmla="*/ 685800 h 800571"/>
              <a:gd name="connsiteX1" fmla="*/ 15373 w 4670174"/>
              <a:gd name="connsiteY1" fmla="*/ 639967 h 800571"/>
              <a:gd name="connsiteX2" fmla="*/ 657225 w 4670174"/>
              <a:gd name="connsiteY2" fmla="*/ 0 h 800571"/>
              <a:gd name="connsiteX3" fmla="*/ 4086225 w 4670174"/>
              <a:gd name="connsiteY3" fmla="*/ 9525 h 800571"/>
              <a:gd name="connsiteX4" fmla="*/ 4670174 w 4670174"/>
              <a:gd name="connsiteY4" fmla="*/ 800571 h 80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174" h="800571">
                <a:moveTo>
                  <a:pt x="0" y="685800"/>
                </a:moveTo>
                <a:lnTo>
                  <a:pt x="15373" y="639967"/>
                </a:lnTo>
                <a:cubicBezTo>
                  <a:pt x="301752" y="671089"/>
                  <a:pt x="443274" y="213322"/>
                  <a:pt x="657225" y="0"/>
                </a:cubicBezTo>
                <a:lnTo>
                  <a:pt x="4086225" y="9525"/>
                </a:lnTo>
                <a:cubicBezTo>
                  <a:pt x="4280875" y="273207"/>
                  <a:pt x="4421203" y="790386"/>
                  <a:pt x="4670174" y="800571"/>
                </a:cubicBezTo>
              </a:path>
            </a:pathLst>
          </a:custGeom>
          <a:ln w="152400">
            <a:solidFill>
              <a:srgbClr val="C000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686050" y="959666"/>
            <a:ext cx="3488413" cy="469083"/>
          </a:xfrm>
          <a:custGeom>
            <a:avLst/>
            <a:gdLst>
              <a:gd name="connsiteX0" fmla="*/ 3419475 w 3419475"/>
              <a:gd name="connsiteY0" fmla="*/ 0 h 457200"/>
              <a:gd name="connsiteX1" fmla="*/ 3419475 w 3419475"/>
              <a:gd name="connsiteY1" fmla="*/ 457200 h 457200"/>
              <a:gd name="connsiteX2" fmla="*/ 19050 w 3419475"/>
              <a:gd name="connsiteY2" fmla="*/ 447675 h 457200"/>
              <a:gd name="connsiteX3" fmla="*/ 0 w 3419475"/>
              <a:gd name="connsiteY3" fmla="*/ 38100 h 457200"/>
              <a:gd name="connsiteX0" fmla="*/ 3419475 w 3473795"/>
              <a:gd name="connsiteY0" fmla="*/ 0 h 457200"/>
              <a:gd name="connsiteX1" fmla="*/ 3473795 w 3473795"/>
              <a:gd name="connsiteY1" fmla="*/ 457200 h 457200"/>
              <a:gd name="connsiteX2" fmla="*/ 19050 w 3473795"/>
              <a:gd name="connsiteY2" fmla="*/ 447675 h 457200"/>
              <a:gd name="connsiteX3" fmla="*/ 0 w 3473795"/>
              <a:gd name="connsiteY3" fmla="*/ 38100 h 457200"/>
              <a:gd name="connsiteX0" fmla="*/ 3419475 w 3488413"/>
              <a:gd name="connsiteY0" fmla="*/ 11883 h 469083"/>
              <a:gd name="connsiteX1" fmla="*/ 3488413 w 3488413"/>
              <a:gd name="connsiteY1" fmla="*/ 0 h 469083"/>
              <a:gd name="connsiteX2" fmla="*/ 3473795 w 3488413"/>
              <a:gd name="connsiteY2" fmla="*/ 469083 h 469083"/>
              <a:gd name="connsiteX3" fmla="*/ 19050 w 3488413"/>
              <a:gd name="connsiteY3" fmla="*/ 459558 h 469083"/>
              <a:gd name="connsiteX4" fmla="*/ 0 w 3488413"/>
              <a:gd name="connsiteY4" fmla="*/ 49983 h 46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413" h="469083">
                <a:moveTo>
                  <a:pt x="3419475" y="11883"/>
                </a:moveTo>
                <a:lnTo>
                  <a:pt x="3488413" y="0"/>
                </a:lnTo>
                <a:lnTo>
                  <a:pt x="3473795" y="469083"/>
                </a:lnTo>
                <a:lnTo>
                  <a:pt x="19050" y="459558"/>
                </a:lnTo>
                <a:lnTo>
                  <a:pt x="0" y="49983"/>
                </a:lnTo>
              </a:path>
            </a:pathLst>
          </a:custGeom>
          <a:ln w="152400">
            <a:solidFill>
              <a:schemeClr val="tx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90751" y="1028699"/>
            <a:ext cx="975888" cy="1803054"/>
          </a:xfrm>
          <a:custGeom>
            <a:avLst/>
            <a:gdLst>
              <a:gd name="connsiteX0" fmla="*/ 0 w 885825"/>
              <a:gd name="connsiteY0" fmla="*/ 609600 h 1866900"/>
              <a:gd name="connsiteX1" fmla="*/ 114300 w 885825"/>
              <a:gd name="connsiteY1" fmla="*/ 1866900 h 1866900"/>
              <a:gd name="connsiteX2" fmla="*/ 876300 w 885825"/>
              <a:gd name="connsiteY2" fmla="*/ 1857375 h 1866900"/>
              <a:gd name="connsiteX3" fmla="*/ 885825 w 885825"/>
              <a:gd name="connsiteY3" fmla="*/ 981075 h 1866900"/>
              <a:gd name="connsiteX4" fmla="*/ 504825 w 885825"/>
              <a:gd name="connsiteY4" fmla="*/ 895350 h 1866900"/>
              <a:gd name="connsiteX5" fmla="*/ 485775 w 885825"/>
              <a:gd name="connsiteY5" fmla="*/ 0 h 1866900"/>
              <a:gd name="connsiteX0" fmla="*/ 0 w 885825"/>
              <a:gd name="connsiteY0" fmla="*/ 609600 h 1866900"/>
              <a:gd name="connsiteX1" fmla="*/ 117884 w 885825"/>
              <a:gd name="connsiteY1" fmla="*/ 600924 h 1866900"/>
              <a:gd name="connsiteX2" fmla="*/ 114300 w 885825"/>
              <a:gd name="connsiteY2" fmla="*/ 1866900 h 1866900"/>
              <a:gd name="connsiteX3" fmla="*/ 876300 w 885825"/>
              <a:gd name="connsiteY3" fmla="*/ 1857375 h 1866900"/>
              <a:gd name="connsiteX4" fmla="*/ 885825 w 885825"/>
              <a:gd name="connsiteY4" fmla="*/ 981075 h 1866900"/>
              <a:gd name="connsiteX5" fmla="*/ 504825 w 885825"/>
              <a:gd name="connsiteY5" fmla="*/ 895350 h 1866900"/>
              <a:gd name="connsiteX6" fmla="*/ 485775 w 885825"/>
              <a:gd name="connsiteY6" fmla="*/ 0 h 1866900"/>
              <a:gd name="connsiteX0" fmla="*/ 0 w 885825"/>
              <a:gd name="connsiteY0" fmla="*/ 609600 h 1857375"/>
              <a:gd name="connsiteX1" fmla="*/ 117884 w 885825"/>
              <a:gd name="connsiteY1" fmla="*/ 600924 h 1857375"/>
              <a:gd name="connsiteX2" fmla="*/ 50925 w 885825"/>
              <a:gd name="connsiteY2" fmla="*/ 1776365 h 1857375"/>
              <a:gd name="connsiteX3" fmla="*/ 876300 w 885825"/>
              <a:gd name="connsiteY3" fmla="*/ 1857375 h 1857375"/>
              <a:gd name="connsiteX4" fmla="*/ 885825 w 885825"/>
              <a:gd name="connsiteY4" fmla="*/ 981075 h 1857375"/>
              <a:gd name="connsiteX5" fmla="*/ 504825 w 885825"/>
              <a:gd name="connsiteY5" fmla="*/ 895350 h 1857375"/>
              <a:gd name="connsiteX6" fmla="*/ 485775 w 885825"/>
              <a:gd name="connsiteY6" fmla="*/ 0 h 1857375"/>
              <a:gd name="connsiteX0" fmla="*/ 0 w 975888"/>
              <a:gd name="connsiteY0" fmla="*/ 609600 h 1803054"/>
              <a:gd name="connsiteX1" fmla="*/ 117884 w 975888"/>
              <a:gd name="connsiteY1" fmla="*/ 600924 h 1803054"/>
              <a:gd name="connsiteX2" fmla="*/ 50925 w 975888"/>
              <a:gd name="connsiteY2" fmla="*/ 1776365 h 1803054"/>
              <a:gd name="connsiteX3" fmla="*/ 975888 w 975888"/>
              <a:gd name="connsiteY3" fmla="*/ 1803054 h 1803054"/>
              <a:gd name="connsiteX4" fmla="*/ 885825 w 975888"/>
              <a:gd name="connsiteY4" fmla="*/ 981075 h 1803054"/>
              <a:gd name="connsiteX5" fmla="*/ 504825 w 975888"/>
              <a:gd name="connsiteY5" fmla="*/ 895350 h 1803054"/>
              <a:gd name="connsiteX6" fmla="*/ 485775 w 975888"/>
              <a:gd name="connsiteY6" fmla="*/ 0 h 1803054"/>
              <a:gd name="connsiteX0" fmla="*/ 0 w 975888"/>
              <a:gd name="connsiteY0" fmla="*/ 609600 h 1803054"/>
              <a:gd name="connsiteX1" fmla="*/ 117884 w 975888"/>
              <a:gd name="connsiteY1" fmla="*/ 600924 h 1803054"/>
              <a:gd name="connsiteX2" fmla="*/ 50925 w 975888"/>
              <a:gd name="connsiteY2" fmla="*/ 1776365 h 1803054"/>
              <a:gd name="connsiteX3" fmla="*/ 975888 w 975888"/>
              <a:gd name="connsiteY3" fmla="*/ 1803054 h 1803054"/>
              <a:gd name="connsiteX4" fmla="*/ 967306 w 975888"/>
              <a:gd name="connsiteY4" fmla="*/ 962968 h 1803054"/>
              <a:gd name="connsiteX5" fmla="*/ 504825 w 975888"/>
              <a:gd name="connsiteY5" fmla="*/ 895350 h 1803054"/>
              <a:gd name="connsiteX6" fmla="*/ 485775 w 975888"/>
              <a:gd name="connsiteY6" fmla="*/ 0 h 180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888" h="1803054">
                <a:moveTo>
                  <a:pt x="0" y="609600"/>
                </a:moveTo>
                <a:lnTo>
                  <a:pt x="117884" y="600924"/>
                </a:lnTo>
                <a:cubicBezTo>
                  <a:pt x="116689" y="1022916"/>
                  <a:pt x="52120" y="1354373"/>
                  <a:pt x="50925" y="1776365"/>
                </a:cubicBezTo>
                <a:lnTo>
                  <a:pt x="975888" y="1803054"/>
                </a:lnTo>
                <a:cubicBezTo>
                  <a:pt x="973027" y="1523025"/>
                  <a:pt x="970167" y="1242997"/>
                  <a:pt x="967306" y="962968"/>
                </a:cubicBezTo>
                <a:lnTo>
                  <a:pt x="504825" y="895350"/>
                </a:lnTo>
                <a:lnTo>
                  <a:pt x="485775" y="0"/>
                </a:lnTo>
              </a:path>
            </a:pathLst>
          </a:custGeom>
          <a:ln w="152400">
            <a:solidFill>
              <a:srgbClr val="008A3E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03097" y="5689031"/>
            <a:ext cx="2093494" cy="7167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Cousins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818" y="3992597"/>
            <a:ext cx="405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sym typeface="Wingdings"/>
              </a:rPr>
              <a:t></a:t>
            </a:r>
            <a:r>
              <a:rPr lang="en-US" b="1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b="1" smtClean="0">
                <a:solidFill>
                  <a:srgbClr val="FF0000"/>
                </a:solidFill>
              </a:rPr>
              <a:t>lookup and reify known relationships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65" y="4409055"/>
            <a:ext cx="4228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  <a:sym typeface="Wingdings"/>
              </a:rPr>
              <a:t></a:t>
            </a:r>
            <a:r>
              <a:rPr lang="en-US" b="1" smtClean="0">
                <a:solidFill>
                  <a:srgbClr val="00B050"/>
                </a:solidFill>
                <a:sym typeface="Wingdings"/>
              </a:rPr>
              <a:t> generate parent, sibling, child relations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9714" y="4852673"/>
            <a:ext cx="3561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tx2"/>
                </a:solidFill>
                <a:sym typeface="Wingdings"/>
              </a:rPr>
              <a:t> </a:t>
            </a:r>
            <a:r>
              <a:rPr lang="en-US" b="1" smtClean="0">
                <a:solidFill>
                  <a:schemeClr val="tx2"/>
                </a:solidFill>
              </a:rPr>
              <a:t>feedback for successive lookups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53" y="1571625"/>
            <a:ext cx="32194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 l="25615" t="9888" r="2373" b="14608"/>
          <a:stretch>
            <a:fillRect/>
          </a:stretch>
        </p:blipFill>
        <p:spPr bwMode="auto">
          <a:xfrm>
            <a:off x="1068302" y="153907"/>
            <a:ext cx="6744832" cy="340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201" y="2435192"/>
            <a:ext cx="55023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497169" y="3506563"/>
            <a:ext cx="533400" cy="966787"/>
          </a:xfrm>
          <a:prstGeom prst="roundRect">
            <a:avLst>
              <a:gd name="adj" fmla="val 4035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1783533" y="660904"/>
            <a:ext cx="5251010" cy="1249378"/>
            <a:chOff x="1783533" y="660904"/>
            <a:chExt cx="5251010" cy="1249378"/>
          </a:xfrm>
        </p:grpSpPr>
        <p:sp>
          <p:nvSpPr>
            <p:cNvPr id="9" name="Freeform 8"/>
            <p:cNvSpPr/>
            <p:nvPr/>
          </p:nvSpPr>
          <p:spPr>
            <a:xfrm>
              <a:off x="1783533" y="660904"/>
              <a:ext cx="5251010" cy="1249378"/>
            </a:xfrm>
            <a:custGeom>
              <a:avLst/>
              <a:gdLst>
                <a:gd name="connsiteX0" fmla="*/ 0 w 5232903"/>
                <a:gd name="connsiteY0" fmla="*/ 1195057 h 1195057"/>
                <a:gd name="connsiteX1" fmla="*/ 0 w 5232903"/>
                <a:gd name="connsiteY1" fmla="*/ 1195057 h 1195057"/>
                <a:gd name="connsiteX2" fmla="*/ 878186 w 5232903"/>
                <a:gd name="connsiteY2" fmla="*/ 63374 h 1195057"/>
                <a:gd name="connsiteX3" fmla="*/ 5232903 w 5232903"/>
                <a:gd name="connsiteY3" fmla="*/ 0 h 1195057"/>
                <a:gd name="connsiteX4" fmla="*/ 5232903 w 5232903"/>
                <a:gd name="connsiteY4" fmla="*/ 0 h 1195057"/>
                <a:gd name="connsiteX0" fmla="*/ 0 w 5232903"/>
                <a:gd name="connsiteY0" fmla="*/ 1195057 h 1222218"/>
                <a:gd name="connsiteX1" fmla="*/ 0 w 5232903"/>
                <a:gd name="connsiteY1" fmla="*/ 1195057 h 1222218"/>
                <a:gd name="connsiteX2" fmla="*/ 172015 w 5232903"/>
                <a:gd name="connsiteY2" fmla="*/ 1222218 h 1222218"/>
                <a:gd name="connsiteX3" fmla="*/ 878186 w 5232903"/>
                <a:gd name="connsiteY3" fmla="*/ 63374 h 1222218"/>
                <a:gd name="connsiteX4" fmla="*/ 5232903 w 5232903"/>
                <a:gd name="connsiteY4" fmla="*/ 0 h 1222218"/>
                <a:gd name="connsiteX5" fmla="*/ 5232903 w 5232903"/>
                <a:gd name="connsiteY5" fmla="*/ 0 h 1222218"/>
                <a:gd name="connsiteX0" fmla="*/ 18107 w 5251010"/>
                <a:gd name="connsiteY0" fmla="*/ 1195057 h 1249378"/>
                <a:gd name="connsiteX1" fmla="*/ 0 w 5251010"/>
                <a:gd name="connsiteY1" fmla="*/ 1249378 h 1249378"/>
                <a:gd name="connsiteX2" fmla="*/ 190122 w 5251010"/>
                <a:gd name="connsiteY2" fmla="*/ 1222218 h 1249378"/>
                <a:gd name="connsiteX3" fmla="*/ 896293 w 5251010"/>
                <a:gd name="connsiteY3" fmla="*/ 63374 h 1249378"/>
                <a:gd name="connsiteX4" fmla="*/ 5251010 w 5251010"/>
                <a:gd name="connsiteY4" fmla="*/ 0 h 1249378"/>
                <a:gd name="connsiteX5" fmla="*/ 5251010 w 5251010"/>
                <a:gd name="connsiteY5" fmla="*/ 0 h 124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51010" h="1249378">
                  <a:moveTo>
                    <a:pt x="18107" y="1195057"/>
                  </a:moveTo>
                  <a:lnTo>
                    <a:pt x="0" y="1249378"/>
                  </a:lnTo>
                  <a:lnTo>
                    <a:pt x="190122" y="1222218"/>
                  </a:lnTo>
                  <a:lnTo>
                    <a:pt x="896293" y="63374"/>
                  </a:lnTo>
                  <a:lnTo>
                    <a:pt x="5251010" y="0"/>
                  </a:lnTo>
                  <a:lnTo>
                    <a:pt x="5251010" y="0"/>
                  </a:lnTo>
                </a:path>
              </a:pathLst>
            </a:custGeom>
            <a:ln w="152400">
              <a:solidFill>
                <a:srgbClr val="00B050">
                  <a:alpha val="4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821378" y="669956"/>
              <a:ext cx="1195058" cy="769545"/>
            </a:xfrm>
            <a:custGeom>
              <a:avLst/>
              <a:gdLst>
                <a:gd name="connsiteX0" fmla="*/ 0 w 1195058"/>
                <a:gd name="connsiteY0" fmla="*/ 742385 h 742385"/>
                <a:gd name="connsiteX1" fmla="*/ 81481 w 1195058"/>
                <a:gd name="connsiteY1" fmla="*/ 353086 h 742385"/>
                <a:gd name="connsiteX2" fmla="*/ 823866 w 1195058"/>
                <a:gd name="connsiteY2" fmla="*/ 380246 h 742385"/>
                <a:gd name="connsiteX3" fmla="*/ 1032095 w 1195058"/>
                <a:gd name="connsiteY3" fmla="*/ 0 h 742385"/>
                <a:gd name="connsiteX4" fmla="*/ 1195058 w 1195058"/>
                <a:gd name="connsiteY4" fmla="*/ 0 h 742385"/>
                <a:gd name="connsiteX0" fmla="*/ 0 w 1195058"/>
                <a:gd name="connsiteY0" fmla="*/ 742385 h 769545"/>
                <a:gd name="connsiteX1" fmla="*/ 172016 w 1195058"/>
                <a:gd name="connsiteY1" fmla="*/ 769545 h 769545"/>
                <a:gd name="connsiteX2" fmla="*/ 81481 w 1195058"/>
                <a:gd name="connsiteY2" fmla="*/ 353086 h 769545"/>
                <a:gd name="connsiteX3" fmla="*/ 823866 w 1195058"/>
                <a:gd name="connsiteY3" fmla="*/ 380246 h 769545"/>
                <a:gd name="connsiteX4" fmla="*/ 1032095 w 1195058"/>
                <a:gd name="connsiteY4" fmla="*/ 0 h 769545"/>
                <a:gd name="connsiteX5" fmla="*/ 1195058 w 1195058"/>
                <a:gd name="connsiteY5" fmla="*/ 0 h 769545"/>
                <a:gd name="connsiteX0" fmla="*/ 0 w 1195058"/>
                <a:gd name="connsiteY0" fmla="*/ 742385 h 769545"/>
                <a:gd name="connsiteX1" fmla="*/ 172016 w 1195058"/>
                <a:gd name="connsiteY1" fmla="*/ 769545 h 769545"/>
                <a:gd name="connsiteX2" fmla="*/ 81481 w 1195058"/>
                <a:gd name="connsiteY2" fmla="*/ 353086 h 769545"/>
                <a:gd name="connsiteX3" fmla="*/ 950614 w 1195058"/>
                <a:gd name="connsiteY3" fmla="*/ 334979 h 769545"/>
                <a:gd name="connsiteX4" fmla="*/ 1032095 w 1195058"/>
                <a:gd name="connsiteY4" fmla="*/ 0 h 769545"/>
                <a:gd name="connsiteX5" fmla="*/ 1195058 w 1195058"/>
                <a:gd name="connsiteY5" fmla="*/ 0 h 7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058" h="769545">
                  <a:moveTo>
                    <a:pt x="0" y="742385"/>
                  </a:moveTo>
                  <a:lnTo>
                    <a:pt x="172016" y="769545"/>
                  </a:lnTo>
                  <a:lnTo>
                    <a:pt x="81481" y="353086"/>
                  </a:lnTo>
                  <a:lnTo>
                    <a:pt x="950614" y="334979"/>
                  </a:lnTo>
                  <a:lnTo>
                    <a:pt x="1032095" y="0"/>
                  </a:lnTo>
                  <a:lnTo>
                    <a:pt x="1195058" y="0"/>
                  </a:lnTo>
                </a:path>
              </a:pathLst>
            </a:custGeom>
            <a:ln w="152400">
              <a:solidFill>
                <a:srgbClr val="00B050">
                  <a:alpha val="45098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1403097" y="5689031"/>
            <a:ext cx="2093494" cy="7167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Cousins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818" y="3992597"/>
            <a:ext cx="265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  <a:sym typeface="Wingdings"/>
              </a:rPr>
              <a:t></a:t>
            </a:r>
            <a:r>
              <a:rPr lang="en-US" b="1" smtClean="0">
                <a:solidFill>
                  <a:srgbClr val="00B050"/>
                </a:solidFill>
                <a:sym typeface="Wingdings"/>
              </a:rPr>
              <a:t> learn new relationship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Comic Sans MS" pitchFamily="66" charset="0"/>
              </a:rPr>
              <a:t>NeurOS</a:t>
            </a:r>
            <a:r>
              <a:rPr lang="en-US" sz="4000" dirty="0" smtClean="0">
                <a:latin typeface="Comic Sans MS" pitchFamily="66" charset="0"/>
              </a:rPr>
              <a:t> Architecture Outline</a:t>
            </a:r>
            <a:endParaRPr lang="en-US" sz="4000" dirty="0">
              <a:latin typeface="Comic Sans MS" pitchFamily="66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1752600" y="1506668"/>
            <a:ext cx="5410200" cy="4495800"/>
            <a:chOff x="3388549" y="1905000"/>
            <a:chExt cx="3048000" cy="2209800"/>
          </a:xfrm>
        </p:grpSpPr>
        <p:sp>
          <p:nvSpPr>
            <p:cNvPr id="5" name="Rectangle 4"/>
            <p:cNvSpPr/>
            <p:nvPr/>
          </p:nvSpPr>
          <p:spPr>
            <a:xfrm>
              <a:off x="3388549" y="1905000"/>
              <a:ext cx="3048000" cy="2209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0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31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0549" y="1905000"/>
              <a:ext cx="2286000" cy="838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en-US" sz="2800" smtClean="0">
                  <a:solidFill>
                    <a:schemeClr val="tx1"/>
                  </a:solidFill>
                  <a:latin typeface="Comic Sans MS" pitchFamily="66" charset="0"/>
                </a:rPr>
                <a:t>   applications</a:t>
              </a:r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12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3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74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55549" y="2743200"/>
              <a:ext cx="381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50549" y="3200400"/>
              <a:ext cx="22860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Comic Sans MS" pitchFamily="66" charset="0"/>
                </a:rPr>
                <a:t>core </a:t>
              </a:r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83949" y="2362200"/>
              <a:ext cx="175260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smtClean="0">
                  <a:solidFill>
                    <a:schemeClr val="tx1"/>
                  </a:solidFill>
                  <a:latin typeface="Comic Sans MS" pitchFamily="66" charset="0"/>
                </a:rPr>
                <a:t> sub-assemblies</a:t>
              </a:r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1084" y="2841356"/>
              <a:ext cx="856320" cy="25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omic Sans MS" pitchFamily="66" charset="0"/>
                </a:rPr>
                <a:t>modules</a:t>
              </a:r>
              <a:endParaRPr lang="en-US" sz="2800" dirty="0">
                <a:latin typeface="Comic Sans MS" pitchFamily="66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4749" y="2743200"/>
              <a:ext cx="566424" cy="257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Comic Sans MS" pitchFamily="66" charset="0"/>
                </a:rPr>
                <a:t>tools</a:t>
              </a:r>
              <a:endParaRPr lang="en-US" sz="2800">
                <a:latin typeface="Comic Sans MS" pitchFamily="66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31549" y="3737696"/>
              <a:ext cx="1015265" cy="25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Comic Sans MS" pitchFamily="66" charset="0"/>
                </a:rPr>
                <a:t>run-times</a:t>
              </a:r>
              <a:endParaRPr lang="en-US" sz="2800">
                <a:latin typeface="Comic Sans MS" pitchFamily="66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50549" y="2743200"/>
              <a:ext cx="22860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Comic Sans MS" pitchFamily="66" charset="0"/>
                </a:rPr>
                <a:t> </a:t>
              </a:r>
              <a:endParaRPr lang="en-US" sz="2800">
                <a:solidFill>
                  <a:schemeClr val="tx1"/>
                </a:solidFill>
                <a:latin typeface="Comic Sans MS" pitchFamily="66" charset="0"/>
              </a:endParaRPr>
            </a:p>
          </p:txBody>
        </p:sp>
      </p:grp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0" descr="Gary Marcus blocks sl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80538" cy="608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4638"/>
            <a:ext cx="8449733" cy="1143000"/>
          </a:xfrm>
        </p:spPr>
        <p:txBody>
          <a:bodyPr>
            <a:normAutofit fontScale="90000"/>
          </a:bodyPr>
          <a:lstStyle/>
          <a:p>
            <a:r>
              <a:rPr lang="en-US" sz="4000" err="1" smtClean="0">
                <a:latin typeface="Comic Sans MS" pitchFamily="66" charset="0"/>
              </a:rPr>
              <a:t>NeurOS</a:t>
            </a:r>
            <a:r>
              <a:rPr lang="en-US" sz="4000" smtClean="0">
                <a:latin typeface="Comic Sans MS" pitchFamily="66" charset="0"/>
              </a:rPr>
              <a:t> Implementation Architecture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09976" y="2856156"/>
            <a:ext cx="4099072" cy="702989"/>
          </a:xfrm>
          <a:prstGeom prst="roundRect">
            <a:avLst>
              <a:gd name="adj" fmla="val 50000"/>
            </a:avLst>
          </a:prstGeom>
          <a:solidFill>
            <a:srgbClr val="FF717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smtClean="0">
                <a:solidFill>
                  <a:schemeClr val="tx1"/>
                </a:solidFill>
                <a:latin typeface="Comic Sans MS" pitchFamily="66" charset="0"/>
              </a:rPr>
              <a:t>neural graphs</a:t>
            </a:r>
            <a:endParaRPr lang="en-US" sz="32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86241" y="1508760"/>
            <a:ext cx="5715608" cy="12302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" tIns="48006" rIns="96012" bIns="48006"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development tools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0775" y="3734892"/>
            <a:ext cx="6004275" cy="181605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" tIns="48006" rIns="96012" bIns="48006" rtlCol="0" anchor="t" anchorCtr="0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run-times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62648" y="4437881"/>
            <a:ext cx="1212402" cy="1113066"/>
          </a:xfrm>
          <a:prstGeom prst="rect">
            <a:avLst/>
          </a:prstGeom>
          <a:solidFill>
            <a:srgbClr val="00FFFF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single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process</a:t>
            </a:r>
            <a:endParaRPr lang="en-US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50246" y="4437881"/>
            <a:ext cx="1212402" cy="1113066"/>
          </a:xfrm>
          <a:prstGeom prst="rect">
            <a:avLst/>
          </a:prstGeom>
          <a:solidFill>
            <a:srgbClr val="CCFF66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multi-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process</a:t>
            </a:r>
            <a:endParaRPr lang="en-US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37845" y="4437881"/>
            <a:ext cx="1212402" cy="1113066"/>
          </a:xfrm>
          <a:prstGeom prst="rect">
            <a:avLst/>
          </a:prstGeom>
          <a:solidFill>
            <a:srgbClr val="FFCCFF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distrib-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uted</a:t>
            </a:r>
            <a:endParaRPr lang="en-US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83176" y="4437881"/>
            <a:ext cx="1212402" cy="11130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GPUs,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custom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chips</a:t>
            </a:r>
            <a:endParaRPr lang="en-US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70775" y="4437881"/>
            <a:ext cx="1212402" cy="1113066"/>
          </a:xfrm>
          <a:prstGeom prst="rect">
            <a:avLst/>
          </a:prstGeom>
          <a:solidFill>
            <a:srgbClr val="FFCC66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stand-</a:t>
            </a:r>
          </a:p>
          <a:p>
            <a:pPr algn="ctr"/>
            <a:r>
              <a:rPr lang="en-US" b="1" smtClean="0">
                <a:solidFill>
                  <a:schemeClr val="tx1"/>
                </a:solidFill>
                <a:latin typeface="Comic Sans MS" pitchFamily="66" charset="0"/>
              </a:rPr>
              <a:t>alone</a:t>
            </a:r>
            <a:endParaRPr lang="en-US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156881" y="2952519"/>
            <a:ext cx="4042187" cy="1154669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" tIns="48006" rIns="96012" bIns="48006"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module &amp; assembly</a:t>
            </a:r>
          </a:p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libraries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-1113256" y="2952519"/>
            <a:ext cx="4042187" cy="115466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" tIns="48006" rIns="96012" bIns="48006" rtlCol="0" anchor="ctr"/>
          <a:lstStyle/>
          <a:p>
            <a:pPr algn="ctr"/>
            <a:r>
              <a:rPr lang="en-US" sz="2800" b="1" smtClean="0">
                <a:solidFill>
                  <a:schemeClr val="tx1"/>
                </a:solidFill>
                <a:latin typeface="Comic Sans MS" pitchFamily="66" charset="0"/>
              </a:rPr>
              <a:t>external libraries, systems</a:t>
            </a:r>
            <a:endParaRPr lang="en-US" sz="2800" b="1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8193741" y="2967319"/>
            <a:ext cx="690283" cy="457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8202706" y="1801908"/>
            <a:ext cx="690283" cy="457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220634" y="4204461"/>
            <a:ext cx="690283" cy="457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9264385">
            <a:off x="2187390" y="1389530"/>
            <a:ext cx="690283" cy="457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 rot="19264385">
            <a:off x="887508" y="1362637"/>
            <a:ext cx="690283" cy="457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advTm="1071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5791200"/>
            <a:ext cx="13716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705"/>
            <a:ext cx="8229600" cy="594495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>
                <a:latin typeface="Comic Sans MS" pitchFamily="66" charset="0"/>
              </a:rPr>
              <a:t>NeurOS</a:t>
            </a:r>
            <a:r>
              <a:rPr lang="en-US" sz="4000" dirty="0" smtClean="0">
                <a:latin typeface="Comic Sans MS" pitchFamily="66" charset="0"/>
              </a:rPr>
              <a:t> Architecture Detail</a:t>
            </a:r>
            <a:endParaRPr lang="en-US" sz="4000" dirty="0">
              <a:latin typeface="Comic Sans MS" pitchFamily="66" charset="0"/>
            </a:endParaRPr>
          </a:p>
        </p:txBody>
      </p:sp>
      <p:grpSp>
        <p:nvGrpSpPr>
          <p:cNvPr id="3" name="Group 53"/>
          <p:cNvGrpSpPr/>
          <p:nvPr/>
        </p:nvGrpSpPr>
        <p:grpSpPr>
          <a:xfrm>
            <a:off x="-1" y="844236"/>
            <a:ext cx="9144001" cy="5785164"/>
            <a:chOff x="0" y="114299"/>
            <a:chExt cx="9144000" cy="661987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4611688"/>
              <a:ext cx="9144000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571750"/>
              <a:ext cx="9144000" cy="0"/>
            </a:xfrm>
            <a:prstGeom prst="line">
              <a:avLst/>
            </a:prstGeom>
            <a:ln w="571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1029"/>
            <p:cNvCxnSpPr>
              <a:stCxn id="29" idx="2"/>
              <a:endCxn id="51" idx="1"/>
            </p:cNvCxnSpPr>
            <p:nvPr/>
          </p:nvCxnSpPr>
          <p:spPr>
            <a:xfrm rot="16200000" flipH="1">
              <a:off x="2279253" y="1888728"/>
              <a:ext cx="1684337" cy="1186655"/>
            </a:xfrm>
            <a:prstGeom prst="curvedConnector2">
              <a:avLst/>
            </a:prstGeom>
            <a:ln w="28575">
              <a:solidFill>
                <a:schemeClr val="tx1"/>
              </a:solidFill>
              <a:prstDash val="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hape 1029"/>
            <p:cNvCxnSpPr>
              <a:stCxn id="32" idx="2"/>
              <a:endCxn id="51" idx="1"/>
            </p:cNvCxnSpPr>
            <p:nvPr/>
          </p:nvCxnSpPr>
          <p:spPr>
            <a:xfrm rot="16200000" flipH="1">
              <a:off x="1650206" y="1259682"/>
              <a:ext cx="1676400" cy="2452686"/>
            </a:xfrm>
            <a:prstGeom prst="curvedConnector2">
              <a:avLst/>
            </a:prstGeom>
            <a:ln w="28575">
              <a:solidFill>
                <a:schemeClr val="tx1"/>
              </a:solidFill>
              <a:prstDash val="dash"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4143375" y="4676775"/>
              <a:ext cx="4156075" cy="1524000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run-time environments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258888" y="2641600"/>
              <a:ext cx="1225550" cy="192087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/>
            <a:lstStyle/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module/</a:t>
              </a:r>
            </a:p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design library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136900" y="4797425"/>
              <a:ext cx="850900" cy="12192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stand-alone code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49738" y="4981575"/>
              <a:ext cx="914400" cy="685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single process engines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240463" y="4981575"/>
              <a:ext cx="914400" cy="685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multi-process engines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240338" y="4981575"/>
              <a:ext cx="914400" cy="685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GPU</a:t>
              </a:r>
            </a:p>
            <a:p>
              <a:pPr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engines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185025" y="4981575"/>
              <a:ext cx="914400" cy="685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distrib-uted engines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213225" y="5743575"/>
              <a:ext cx="3886200" cy="304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run-time (module, </a:t>
              </a:r>
              <a:r>
                <a:rPr lang="en-US" sz="1400" b="1" smtClean="0">
                  <a:solidFill>
                    <a:schemeClr val="tx1"/>
                  </a:solidFill>
                </a:rPr>
                <a:t>function) </a:t>
              </a:r>
              <a:r>
                <a:rPr lang="en-US" sz="1400" b="1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341438" y="4005263"/>
              <a:ext cx="990600" cy="228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custom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352550" y="3778250"/>
              <a:ext cx="990600" cy="228600"/>
            </a:xfrm>
            <a:prstGeom prst="roundRect">
              <a:avLst>
                <a:gd name="adj" fmla="val 4919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wrappers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365250" y="3525838"/>
              <a:ext cx="990600" cy="2286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subgraphs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365250" y="3286125"/>
              <a:ext cx="990600" cy="228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builtins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602288" y="3836988"/>
              <a:ext cx="1219200" cy="3048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35000">
                  <a:schemeClr val="bg1">
                    <a:lumMod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compilation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821238" y="3132138"/>
              <a:ext cx="2787650" cy="381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smtClean="0">
                  <a:solidFill>
                    <a:schemeClr val="tx1"/>
                  </a:solidFill>
                </a:rPr>
                <a:t>neural </a:t>
              </a:r>
              <a:r>
                <a:rPr lang="en-US" sz="2400" b="1">
                  <a:solidFill>
                    <a:schemeClr val="tx1"/>
                  </a:solidFill>
                </a:rPr>
                <a:t>graph design</a:t>
              </a:r>
            </a:p>
          </p:txBody>
        </p:sp>
        <p:cxnSp>
          <p:nvCxnSpPr>
            <p:cNvPr id="26" name="Straight Arrow Connector 25"/>
            <p:cNvCxnSpPr>
              <a:stCxn id="25" idx="2"/>
              <a:endCxn id="24" idx="0"/>
            </p:cNvCxnSpPr>
            <p:nvPr/>
          </p:nvCxnSpPr>
          <p:spPr>
            <a:xfrm flipH="1">
              <a:off x="6211888" y="3513138"/>
              <a:ext cx="3175" cy="32385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4" idx="2"/>
              <a:endCxn id="14" idx="0"/>
            </p:cNvCxnSpPr>
            <p:nvPr/>
          </p:nvCxnSpPr>
          <p:spPr>
            <a:xfrm rot="5400000">
              <a:off x="4559301" y="3144837"/>
              <a:ext cx="655637" cy="264953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24" idx="2"/>
              <a:endCxn id="12" idx="0"/>
            </p:cNvCxnSpPr>
            <p:nvPr/>
          </p:nvCxnSpPr>
          <p:spPr>
            <a:xfrm rot="16200000" flipH="1">
              <a:off x="5949157" y="4404518"/>
              <a:ext cx="534987" cy="952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2120900" y="922338"/>
              <a:ext cx="814388" cy="7175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text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editor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8263" y="4267200"/>
              <a:ext cx="1006475" cy="203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>
                  <a:solidFill>
                    <a:schemeClr val="tx1"/>
                  </a:solidFill>
                </a:rPr>
                <a:t>functions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50863" y="6249988"/>
              <a:ext cx="1458912" cy="484187"/>
            </a:xfrm>
            <a:prstGeom prst="roundRect">
              <a:avLst>
                <a:gd name="adj" fmla="val 3872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smtClean="0">
                  <a:solidFill>
                    <a:schemeClr val="tx1"/>
                  </a:solidFill>
                </a:rPr>
                <a:t>customization</a:t>
              </a:r>
              <a:r>
                <a:rPr lang="en-US" sz="1400" b="1">
                  <a:solidFill>
                    <a:schemeClr val="tx1"/>
                  </a:solidFill>
                </a:rPr>
                <a:t>/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smtClean="0">
                  <a:solidFill>
                    <a:schemeClr val="tx1"/>
                  </a:solidFill>
                </a:rPr>
                <a:t>extension </a:t>
              </a:r>
              <a:r>
                <a:rPr lang="en-US" sz="1400" b="1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93725" y="931863"/>
              <a:ext cx="1336675" cy="71596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smtClean="0">
                  <a:solidFill>
                    <a:schemeClr val="tx1"/>
                  </a:solidFill>
                </a:rPr>
                <a:t>other</a:t>
              </a:r>
            </a:p>
            <a:p>
              <a:pPr algn="ctr" fontAlgn="auto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smtClean="0">
                  <a:solidFill>
                    <a:schemeClr val="tx1"/>
                  </a:solidFill>
                </a:rPr>
                <a:t>design</a:t>
              </a:r>
              <a:endParaRPr lang="en-US" sz="1600" b="1">
                <a:solidFill>
                  <a:schemeClr val="tx1"/>
                </a:solidFill>
              </a:endParaRPr>
            </a:p>
            <a:p>
              <a:pPr algn="ctr" fontAlgn="auto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smtClean="0">
                  <a:solidFill>
                    <a:schemeClr val="tx1"/>
                  </a:solidFill>
                </a:rPr>
                <a:t>abstractions</a:t>
              </a:r>
              <a:endParaRPr 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33" name="TextBox 805"/>
            <p:cNvSpPr txBox="1">
              <a:spLocks noChangeArrowheads="1"/>
            </p:cNvSpPr>
            <p:nvPr/>
          </p:nvSpPr>
          <p:spPr bwMode="auto">
            <a:xfrm>
              <a:off x="0" y="1716088"/>
              <a:ext cx="1811338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>
                  <a:latin typeface="Calibri" pitchFamily="34" charset="0"/>
                </a:rPr>
                <a:t>development</a:t>
              </a:r>
            </a:p>
            <a:p>
              <a:r>
                <a:rPr lang="en-US" sz="2400" i="1">
                  <a:latin typeface="Calibri" pitchFamily="34" charset="0"/>
                </a:rPr>
                <a:t>environment</a:t>
              </a:r>
            </a:p>
          </p:txBody>
        </p:sp>
        <p:sp>
          <p:nvSpPr>
            <p:cNvPr id="34" name="TextBox 815"/>
            <p:cNvSpPr txBox="1">
              <a:spLocks noChangeArrowheads="1"/>
            </p:cNvSpPr>
            <p:nvPr/>
          </p:nvSpPr>
          <p:spPr bwMode="auto">
            <a:xfrm>
              <a:off x="323850" y="3152775"/>
              <a:ext cx="80962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>
                  <a:latin typeface="Calibri" pitchFamily="34" charset="0"/>
                </a:rPr>
                <a:t>core</a:t>
              </a:r>
            </a:p>
          </p:txBody>
        </p:sp>
        <p:sp>
          <p:nvSpPr>
            <p:cNvPr id="35" name="TextBox 816"/>
            <p:cNvSpPr txBox="1">
              <a:spLocks noChangeArrowheads="1"/>
            </p:cNvSpPr>
            <p:nvPr/>
          </p:nvSpPr>
          <p:spPr bwMode="auto">
            <a:xfrm>
              <a:off x="176213" y="4684713"/>
              <a:ext cx="1266825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>
                  <a:latin typeface="Calibri" pitchFamily="34" charset="0"/>
                </a:rPr>
                <a:t>run-time</a:t>
              </a:r>
            </a:p>
            <a:p>
              <a:pPr algn="ctr"/>
              <a:r>
                <a:rPr lang="en-US" sz="2400" i="1">
                  <a:latin typeface="Calibri" pitchFamily="34" charset="0"/>
                </a:rPr>
                <a:t>systems</a:t>
              </a:r>
            </a:p>
          </p:txBody>
        </p:sp>
        <p:sp>
          <p:nvSpPr>
            <p:cNvPr id="36" name="TextBox 817"/>
            <p:cNvSpPr txBox="1">
              <a:spLocks noChangeArrowheads="1"/>
            </p:cNvSpPr>
            <p:nvPr/>
          </p:nvSpPr>
          <p:spPr bwMode="auto">
            <a:xfrm>
              <a:off x="23813" y="5949950"/>
              <a:ext cx="5619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key: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025650" y="4805363"/>
              <a:ext cx="992188" cy="12192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other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engines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(hw/sw)</a:t>
              </a:r>
            </a:p>
          </p:txBody>
        </p:sp>
        <p:cxnSp>
          <p:nvCxnSpPr>
            <p:cNvPr id="38" name="Curved Connector 37"/>
            <p:cNvCxnSpPr>
              <a:stCxn id="24" idx="2"/>
              <a:endCxn id="37" idx="0"/>
            </p:cNvCxnSpPr>
            <p:nvPr/>
          </p:nvCxnSpPr>
          <p:spPr>
            <a:xfrm rot="5400000">
              <a:off x="4035029" y="2628503"/>
              <a:ext cx="663575" cy="3690144"/>
            </a:xfrm>
            <a:prstGeom prst="curvedConnector3">
              <a:avLst>
                <a:gd name="adj1" fmla="val 32775"/>
              </a:avLst>
            </a:prstGeom>
            <a:ln w="254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80633" y="114299"/>
              <a:ext cx="5944317" cy="2041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40" name="Shape 1009"/>
            <p:cNvCxnSpPr>
              <a:stCxn id="13" idx="3"/>
            </p:cNvCxnSpPr>
            <p:nvPr/>
          </p:nvCxnSpPr>
          <p:spPr>
            <a:xfrm flipV="1">
              <a:off x="2484438" y="1828800"/>
              <a:ext cx="1106487" cy="1773238"/>
            </a:xfrm>
            <a:prstGeom prst="curvedConnector2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698"/>
            <p:cNvCxnSpPr>
              <a:stCxn id="44" idx="2"/>
              <a:endCxn id="12" idx="3"/>
            </p:cNvCxnSpPr>
            <p:nvPr/>
          </p:nvCxnSpPr>
          <p:spPr>
            <a:xfrm rot="16200000" flipH="1">
              <a:off x="5828507" y="2967831"/>
              <a:ext cx="3876675" cy="1065212"/>
            </a:xfrm>
            <a:prstGeom prst="curvedConnector4">
              <a:avLst>
                <a:gd name="adj1" fmla="val 34767"/>
                <a:gd name="adj2" fmla="val 96424"/>
              </a:avLst>
            </a:prstGeom>
            <a:ln w="3175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700"/>
            <p:cNvCxnSpPr>
              <a:endCxn id="12" idx="3"/>
            </p:cNvCxnSpPr>
            <p:nvPr/>
          </p:nvCxnSpPr>
          <p:spPr>
            <a:xfrm rot="16200000" flipH="1">
              <a:off x="6532880" y="3672205"/>
              <a:ext cx="3434716" cy="98424"/>
            </a:xfrm>
            <a:prstGeom prst="curvedConnector4">
              <a:avLst>
                <a:gd name="adj1" fmla="val 28369"/>
                <a:gd name="adj2" fmla="val 745168"/>
              </a:avLst>
            </a:prstGeom>
            <a:ln w="31750">
              <a:solidFill>
                <a:schemeClr val="tx1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hape 1029"/>
            <p:cNvCxnSpPr>
              <a:endCxn id="25" idx="0"/>
            </p:cNvCxnSpPr>
            <p:nvPr/>
          </p:nvCxnSpPr>
          <p:spPr>
            <a:xfrm rot="5400000">
              <a:off x="5551491" y="2463801"/>
              <a:ext cx="1331910" cy="476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70583" t="46871" r="12290" b="39435"/>
            <a:stretch>
              <a:fillRect/>
            </a:stretch>
          </p:blipFill>
          <p:spPr bwMode="auto">
            <a:xfrm>
              <a:off x="6662434" y="1047750"/>
              <a:ext cx="1143608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/>
            <p:cNvCxnSpPr/>
            <p:nvPr/>
          </p:nvCxnSpPr>
          <p:spPr>
            <a:xfrm>
              <a:off x="561975" y="5838825"/>
              <a:ext cx="657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4" idx="1"/>
            </p:cNvCxnSpPr>
            <p:nvPr/>
          </p:nvCxnSpPr>
          <p:spPr>
            <a:xfrm>
              <a:off x="2486025" y="3971925"/>
              <a:ext cx="3116263" cy="1746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71500" y="6029325"/>
              <a:ext cx="657225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171575" y="5667375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/>
                <a:t>existing</a:t>
              </a:r>
              <a:endParaRPr lang="en-US" sz="140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71575" y="5857875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/>
                <a:t>planned</a:t>
              </a:r>
              <a:endParaRPr lang="en-US" sz="1400" b="1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24350" y="2133600"/>
              <a:ext cx="3759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Interactive Development Environment</a:t>
              </a:r>
              <a:endParaRPr lang="en-US"/>
            </a:p>
          </p:txBody>
        </p:sp>
        <p:sp>
          <p:nvSpPr>
            <p:cNvPr id="51" name="Flowchart: Multidocument 50"/>
            <p:cNvSpPr/>
            <p:nvPr/>
          </p:nvSpPr>
          <p:spPr>
            <a:xfrm>
              <a:off x="3714749" y="2971800"/>
              <a:ext cx="714375" cy="704850"/>
            </a:xfrm>
            <a:prstGeom prst="flowChartMultidocumen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</a:rPr>
                <a:t>files</a:t>
              </a:r>
              <a:endParaRPr lang="en-US" b="1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25" idx="1"/>
              <a:endCxn id="51" idx="3"/>
            </p:cNvCxnSpPr>
            <p:nvPr/>
          </p:nvCxnSpPr>
          <p:spPr>
            <a:xfrm flipH="1">
              <a:off x="4429124" y="3322638"/>
              <a:ext cx="392114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10661" t="1688" r="8877" b="17412"/>
            <a:stretch>
              <a:fillRect/>
            </a:stretch>
          </p:blipFill>
          <p:spPr bwMode="auto">
            <a:xfrm>
              <a:off x="7405404" y="1095469"/>
              <a:ext cx="1503218" cy="905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Footer Placeholder 5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</a:t>
            </a:r>
            <a:endParaRPr lang="en-US"/>
          </a:p>
        </p:txBody>
      </p:sp>
      <p:pic>
        <p:nvPicPr>
          <p:cNvPr id="6" name="Picture 5" descr="FIG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473200"/>
            <a:ext cx="7770174" cy="409349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Module Life-Cycle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6" y="107526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b="1" smtClean="0"/>
              <a:t>create</a:t>
            </a:r>
            <a:r>
              <a:rPr lang="en-US" sz="2400" smtClean="0"/>
              <a:t> instance</a:t>
            </a:r>
          </a:p>
          <a:p>
            <a:r>
              <a:rPr lang="en-US" sz="2400" b="1" smtClean="0"/>
              <a:t>start</a:t>
            </a:r>
            <a:r>
              <a:rPr lang="en-US" sz="2400" smtClean="0"/>
              <a:t>(vtime)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initialize external resources, internal state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schedule self-events if needed (e.g., input polling modules)</a:t>
            </a:r>
          </a:p>
          <a:p>
            <a:r>
              <a:rPr lang="en-US" sz="2400" b="1" smtClean="0"/>
              <a:t>run</a:t>
            </a:r>
            <a:r>
              <a:rPr lang="en-US" sz="2400" smtClean="0"/>
              <a:t>(vtime)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access input signals</a:t>
            </a:r>
          </a:p>
          <a:p>
            <a:pPr lvl="2">
              <a:spcBef>
                <a:spcPts val="0"/>
              </a:spcBef>
            </a:pPr>
            <a:r>
              <a:rPr lang="en-US" sz="1600" smtClean="0"/>
              <a:t>new events (changed signal values)</a:t>
            </a:r>
          </a:p>
          <a:p>
            <a:pPr lvl="2">
              <a:spcBef>
                <a:spcPts val="0"/>
              </a:spcBef>
            </a:pPr>
            <a:r>
              <a:rPr lang="en-US" sz="1600" smtClean="0"/>
              <a:t>current signal values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recompute internal dynamic parameters (e.g., learning rate)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compute internal state changes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update shared global data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compute and send output signal events</a:t>
            </a:r>
          </a:p>
          <a:p>
            <a:pPr lvl="2">
              <a:spcBef>
                <a:spcPts val="0"/>
              </a:spcBef>
            </a:pPr>
            <a:r>
              <a:rPr lang="en-US" sz="1600" smtClean="0"/>
              <a:t>non-zero virtual time delay</a:t>
            </a:r>
          </a:p>
          <a:p>
            <a:pPr lvl="1">
              <a:spcBef>
                <a:spcPts val="0"/>
              </a:spcBef>
            </a:pPr>
            <a:r>
              <a:rPr lang="en-US" sz="2000" smtClean="0"/>
              <a:t>schedule self-events (input modules, decays, randomness)</a:t>
            </a:r>
          </a:p>
          <a:p>
            <a:r>
              <a:rPr lang="en-US" sz="2400" b="1" smtClean="0"/>
              <a:t>finish</a:t>
            </a:r>
            <a:r>
              <a:rPr lang="en-US" sz="2400" smtClean="0"/>
              <a:t>(vtime):  </a:t>
            </a:r>
            <a:r>
              <a:rPr lang="en-US" sz="2000" smtClean="0"/>
              <a:t>finalize/close external resources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655719" y="2348134"/>
            <a:ext cx="4531790" cy="3878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b" anchorCtr="1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sub-graph module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smtClean="0"/>
              <a:t>Sub-circuits recaptured as reusable modules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39034" y="3615499"/>
            <a:ext cx="768101" cy="6528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270199" y="3722413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270199" y="4023681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70934" y="3001019"/>
            <a:ext cx="2035465" cy="345645"/>
          </a:xfrm>
          <a:prstGeom prst="roundRect">
            <a:avLst>
              <a:gd name="adj" fmla="val 328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graph parameters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4307134" y="3744185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307134" y="4045453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97689" y="4268384"/>
            <a:ext cx="768101" cy="6528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7689" y="5305319"/>
            <a:ext cx="768101" cy="6528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39034" y="4959674"/>
            <a:ext cx="768101" cy="6528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17440" y="3385069"/>
            <a:ext cx="768101" cy="65288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5247508" y="3653904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6265789" y="3538689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i="1" baseline="-25000">
              <a:solidFill>
                <a:schemeClr val="tx1"/>
              </a:solidFill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6265789" y="3845929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i="1" baseline="-25000">
              <a:solidFill>
                <a:schemeClr val="tx1"/>
              </a:solidFill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5228854" y="4383599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5228854" y="4652434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6265789" y="4537219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i="1" baseline="-25000">
              <a:solidFill>
                <a:schemeClr val="tx1"/>
              </a:solidFill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5267259" y="5574154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4307134" y="5190104"/>
            <a:ext cx="250181" cy="146739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i="1" baseline="-25000">
              <a:solidFill>
                <a:schemeClr val="tx1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7187509" y="3730714"/>
            <a:ext cx="524620" cy="268835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i="1" u="sng" baseline="-25000">
              <a:solidFill>
                <a:schemeClr val="tx1"/>
              </a:solidFill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2118049" y="4614029"/>
            <a:ext cx="524620" cy="26883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i="1" u="sng" baseline="-25000">
              <a:solidFill>
                <a:schemeClr val="tx1"/>
              </a:solidFill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2118049" y="3769119"/>
            <a:ext cx="524620" cy="26883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i="1" u="sng" baseline="-2500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stCxn id="27" idx="3"/>
            <a:endCxn id="7" idx="1"/>
          </p:cNvCxnSpPr>
          <p:nvPr/>
        </p:nvCxnSpPr>
        <p:spPr>
          <a:xfrm flipV="1">
            <a:off x="2642669" y="3795783"/>
            <a:ext cx="627530" cy="1077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6" idx="3"/>
            <a:endCxn id="19" idx="1"/>
          </p:cNvCxnSpPr>
          <p:nvPr/>
        </p:nvCxnSpPr>
        <p:spPr>
          <a:xfrm flipV="1">
            <a:off x="2642669" y="4456969"/>
            <a:ext cx="2586185" cy="29147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16" idx="1"/>
          </p:cNvCxnSpPr>
          <p:nvPr/>
        </p:nvCxnSpPr>
        <p:spPr>
          <a:xfrm flipV="1">
            <a:off x="4557315" y="3727274"/>
            <a:ext cx="690193" cy="9028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42"/>
          <p:cNvCxnSpPr>
            <a:stCxn id="21" idx="3"/>
            <a:endCxn id="22" idx="1"/>
          </p:cNvCxnSpPr>
          <p:nvPr/>
        </p:nvCxnSpPr>
        <p:spPr>
          <a:xfrm flipH="1">
            <a:off x="5267259" y="4610589"/>
            <a:ext cx="1248711" cy="1036935"/>
          </a:xfrm>
          <a:prstGeom prst="bentConnector5">
            <a:avLst>
              <a:gd name="adj1" fmla="val -18307"/>
              <a:gd name="adj2" fmla="val 50000"/>
              <a:gd name="adj3" fmla="val 11830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1" idx="3"/>
            <a:endCxn id="25" idx="1"/>
          </p:cNvCxnSpPr>
          <p:nvPr/>
        </p:nvCxnSpPr>
        <p:spPr>
          <a:xfrm flipV="1">
            <a:off x="6515970" y="3865132"/>
            <a:ext cx="671539" cy="74545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7" idx="3"/>
            <a:endCxn id="25" idx="1"/>
          </p:cNvCxnSpPr>
          <p:nvPr/>
        </p:nvCxnSpPr>
        <p:spPr>
          <a:xfrm>
            <a:off x="6515970" y="3612059"/>
            <a:ext cx="671539" cy="25307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3" idx="3"/>
            <a:endCxn id="19" idx="1"/>
          </p:cNvCxnSpPr>
          <p:nvPr/>
        </p:nvCxnSpPr>
        <p:spPr>
          <a:xfrm flipV="1">
            <a:off x="4557315" y="4456969"/>
            <a:ext cx="671539" cy="8065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1" idx="3"/>
            <a:endCxn id="20" idx="1"/>
          </p:cNvCxnSpPr>
          <p:nvPr/>
        </p:nvCxnSpPr>
        <p:spPr>
          <a:xfrm>
            <a:off x="4557315" y="4118823"/>
            <a:ext cx="671539" cy="60698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4960019" y="3001020"/>
            <a:ext cx="2073870" cy="307240"/>
          </a:xfrm>
          <a:prstGeom prst="roundRect">
            <a:avLst>
              <a:gd name="adj" fmla="val 328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pattern spaces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75235" y="1810464"/>
            <a:ext cx="1881844" cy="422455"/>
          </a:xfrm>
          <a:prstGeom prst="roundRect">
            <a:avLst>
              <a:gd name="adj" fmla="val 3288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pattern spaces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endCxn id="27" idx="1"/>
          </p:cNvCxnSpPr>
          <p:nvPr/>
        </p:nvCxnSpPr>
        <p:spPr>
          <a:xfrm>
            <a:off x="1426759" y="3577094"/>
            <a:ext cx="691290" cy="326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1"/>
          </p:cNvCxnSpPr>
          <p:nvPr/>
        </p:nvCxnSpPr>
        <p:spPr>
          <a:xfrm flipV="1">
            <a:off x="1465164" y="3903536"/>
            <a:ext cx="652885" cy="2496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6" idx="1"/>
          </p:cNvCxnSpPr>
          <p:nvPr/>
        </p:nvCxnSpPr>
        <p:spPr>
          <a:xfrm>
            <a:off x="1541974" y="4729244"/>
            <a:ext cx="576075" cy="192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3"/>
          </p:cNvCxnSpPr>
          <p:nvPr/>
        </p:nvCxnSpPr>
        <p:spPr>
          <a:xfrm flipV="1">
            <a:off x="7712129" y="3538690"/>
            <a:ext cx="512315" cy="326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3"/>
          </p:cNvCxnSpPr>
          <p:nvPr/>
        </p:nvCxnSpPr>
        <p:spPr>
          <a:xfrm>
            <a:off x="7712129" y="3865132"/>
            <a:ext cx="512315" cy="326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entagon 42"/>
          <p:cNvSpPr/>
          <p:nvPr/>
        </p:nvSpPr>
        <p:spPr>
          <a:xfrm>
            <a:off x="7200559" y="4614030"/>
            <a:ext cx="524620" cy="268834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i="1" u="sng" baseline="-25000">
              <a:solidFill>
                <a:schemeClr val="tx1"/>
              </a:solidFill>
            </a:endParaRPr>
          </a:p>
        </p:txBody>
      </p:sp>
      <p:cxnSp>
        <p:nvCxnSpPr>
          <p:cNvPr id="44" name="Elbow Connector 43"/>
          <p:cNvCxnSpPr>
            <a:stCxn id="18" idx="3"/>
            <a:endCxn id="43" idx="1"/>
          </p:cNvCxnSpPr>
          <p:nvPr/>
        </p:nvCxnSpPr>
        <p:spPr>
          <a:xfrm>
            <a:off x="6515970" y="3919299"/>
            <a:ext cx="684589" cy="829148"/>
          </a:xfrm>
          <a:prstGeom prst="bentConnector3">
            <a:avLst>
              <a:gd name="adj1" fmla="val 3887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998424" y="2463349"/>
            <a:ext cx="2035465" cy="345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12" tIns="43305" rIns="86612" bIns="43305"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pattern space map</a:t>
            </a:r>
            <a:endParaRPr lang="en-US" sz="1600" i="1" u="sng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>
            <a:stCxn id="9" idx="0"/>
            <a:endCxn id="49" idx="2"/>
          </p:cNvCxnSpPr>
          <p:nvPr/>
        </p:nvCxnSpPr>
        <p:spPr>
          <a:xfrm flipV="1">
            <a:off x="3788667" y="2351794"/>
            <a:ext cx="8467" cy="6492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5" idx="0"/>
            <a:endCxn id="37" idx="2"/>
          </p:cNvCxnSpPr>
          <p:nvPr/>
        </p:nvCxnSpPr>
        <p:spPr>
          <a:xfrm flipV="1">
            <a:off x="6016157" y="2232919"/>
            <a:ext cx="0" cy="2304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6" idx="0"/>
            <a:endCxn id="45" idx="2"/>
          </p:cNvCxnSpPr>
          <p:nvPr/>
        </p:nvCxnSpPr>
        <p:spPr>
          <a:xfrm flipV="1">
            <a:off x="5996954" y="2808994"/>
            <a:ext cx="19203" cy="192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740996" y="2006149"/>
            <a:ext cx="2112275" cy="345645"/>
          </a:xfrm>
          <a:prstGeom prst="roundRect">
            <a:avLst>
              <a:gd name="adj" fmla="val 328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module parameters</a:t>
            </a:r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 Time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Always moves forward</a:t>
            </a:r>
          </a:p>
          <a:p>
            <a:pPr lvl="1"/>
            <a:r>
              <a:rPr lang="en-US" sz="2400" smtClean="0"/>
              <a:t>non-zero module processing vtime</a:t>
            </a:r>
          </a:p>
          <a:p>
            <a:pPr lvl="2"/>
            <a:r>
              <a:rPr lang="en-US" sz="2000" smtClean="0"/>
              <a:t>variable processing vtimes model biology</a:t>
            </a:r>
          </a:p>
          <a:p>
            <a:pPr lvl="1"/>
            <a:r>
              <a:rPr lang="en-US" sz="2400" smtClean="0"/>
              <a:t>enables (feedback) loops – vital !</a:t>
            </a:r>
          </a:p>
          <a:p>
            <a:r>
              <a:rPr lang="en-US" smtClean="0"/>
              <a:t>Signals synchronized only where needed</a:t>
            </a:r>
          </a:p>
          <a:p>
            <a:pPr lvl="1"/>
            <a:r>
              <a:rPr lang="en-US" sz="2400" smtClean="0"/>
              <a:t>enables parallelism</a:t>
            </a:r>
          </a:p>
          <a:p>
            <a:r>
              <a:rPr lang="en-US" smtClean="0"/>
              <a:t>Synchronized with real time at edges</a:t>
            </a:r>
          </a:p>
          <a:p>
            <a:pPr lvl="1"/>
            <a:r>
              <a:rPr lang="en-US" sz="2400" smtClean="0"/>
              <a:t>typical compromises:  miss inputs, stumble</a:t>
            </a:r>
            <a:endParaRPr lang="en-US" sz="2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Master Work Queue/Loop</a:t>
            </a:r>
            <a:br>
              <a:rPr lang="en-US" smtClean="0"/>
            </a:br>
            <a:r>
              <a:rPr lang="en-US" sz="2400" smtClean="0"/>
              <a:t>(single process, multi-thread implementation)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Event send:</a:t>
            </a:r>
          </a:p>
          <a:p>
            <a:pPr lvl="1"/>
            <a:r>
              <a:rPr lang="en-US" sz="2400" smtClean="0"/>
              <a:t>post </a:t>
            </a:r>
            <a:r>
              <a:rPr lang="en-US" sz="2000" b="1" smtClean="0">
                <a:latin typeface="Courier New" pitchFamily="49" charset="0"/>
                <a:cs typeface="Courier New" pitchFamily="49" charset="0"/>
              </a:rPr>
              <a:t>event(vtime,signalID,new value)</a:t>
            </a:r>
            <a:r>
              <a:rPr lang="en-US" sz="2400" smtClean="0"/>
              <a:t>message on each output link</a:t>
            </a:r>
          </a:p>
          <a:p>
            <a:pPr lvl="1"/>
            <a:r>
              <a:rPr lang="en-US" sz="2400" smtClean="0"/>
              <a:t>add </a:t>
            </a:r>
            <a:r>
              <a:rPr lang="en-US" sz="2000" b="1" smtClean="0">
                <a:latin typeface="Courier New" pitchFamily="49" charset="0"/>
                <a:cs typeface="Courier New" pitchFamily="49" charset="0"/>
              </a:rPr>
              <a:t>run(module,vtime) </a:t>
            </a:r>
            <a:r>
              <a:rPr lang="en-US" sz="2400" smtClean="0"/>
              <a:t>to vtime-sorted work queue</a:t>
            </a:r>
          </a:p>
          <a:p>
            <a:endParaRPr lang="en-US" smtClean="0"/>
          </a:p>
          <a:p>
            <a:r>
              <a:rPr lang="en-US" smtClean="0"/>
              <a:t>Next iteration:</a:t>
            </a:r>
          </a:p>
          <a:p>
            <a:pPr lvl="1"/>
            <a:r>
              <a:rPr lang="en-US" sz="2400" smtClean="0"/>
              <a:t>get </a:t>
            </a:r>
            <a:r>
              <a:rPr lang="en-US" sz="2000" b="1" smtClean="0">
                <a:latin typeface="Courier New" pitchFamily="49" charset="0"/>
                <a:cs typeface="Courier New" pitchFamily="49" charset="0"/>
              </a:rPr>
              <a:t>run(module,vtime)</a:t>
            </a:r>
            <a:r>
              <a:rPr lang="en-US" sz="2400" smtClean="0">
                <a:cs typeface="Courier New" pitchFamily="49" charset="0"/>
              </a:rPr>
              <a:t>s</a:t>
            </a:r>
            <a:r>
              <a:rPr lang="en-US" sz="20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smtClean="0"/>
              <a:t>for lowest vtime and run</a:t>
            </a:r>
          </a:p>
          <a:p>
            <a:pPr lvl="2"/>
            <a:r>
              <a:rPr lang="en-US" sz="2000" smtClean="0"/>
              <a:t>can be concurrent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Performance, Scalability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Signal value changes only</a:t>
            </a:r>
          </a:p>
          <a:p>
            <a:pPr lvl="1"/>
            <a:r>
              <a:rPr lang="en-US" sz="2400" dirty="0" smtClean="0"/>
              <a:t>don't run modules where there are no signal changes</a:t>
            </a:r>
          </a:p>
          <a:p>
            <a:pPr lvl="1"/>
            <a:r>
              <a:rPr lang="en-US" sz="2400" dirty="0" smtClean="0"/>
              <a:t>good-enough </a:t>
            </a:r>
            <a:r>
              <a:rPr lang="en-US" sz="2400" smtClean="0"/>
              <a:t>(square-wave) approximations</a:t>
            </a:r>
            <a:endParaRPr lang="en-US" sz="2400" dirty="0" smtClean="0"/>
          </a:p>
          <a:p>
            <a:r>
              <a:rPr lang="en-US" dirty="0" smtClean="0"/>
              <a:t>Patterns indexed by events</a:t>
            </a:r>
          </a:p>
          <a:p>
            <a:pPr lvl="1"/>
            <a:r>
              <a:rPr lang="en-US" sz="2400" dirty="0" smtClean="0"/>
              <a:t>don't evaluate patterns that don't care about current signal changes</a:t>
            </a:r>
          </a:p>
          <a:p>
            <a:r>
              <a:rPr lang="en-US" dirty="0" smtClean="0"/>
              <a:t>Multi-threading</a:t>
            </a:r>
          </a:p>
          <a:p>
            <a:r>
              <a:rPr lang="en-US" dirty="0" smtClean="0"/>
              <a:t>Multi-process, distributed execution</a:t>
            </a:r>
          </a:p>
          <a:p>
            <a:r>
              <a:rPr lang="en-US" dirty="0" smtClean="0"/>
              <a:t>Partitioning, load balancing</a:t>
            </a:r>
          </a:p>
          <a:p>
            <a:r>
              <a:rPr lang="en-US" dirty="0" smtClean="0"/>
              <a:t>Custom hardware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74638"/>
            <a:ext cx="8807450" cy="1143000"/>
          </a:xfrm>
        </p:spPr>
        <p:txBody>
          <a:bodyPr>
            <a:normAutofit/>
          </a:bodyPr>
          <a:lstStyle/>
          <a:p>
            <a:r>
              <a:rPr lang="en-US" smtClean="0"/>
              <a:t>Integrations, Extensions, Embeddings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Configurable modules</a:t>
            </a:r>
          </a:p>
          <a:p>
            <a:pPr lvl="1"/>
            <a:r>
              <a:rPr lang="en-US" sz="2400" smtClean="0"/>
              <a:t>formatted file I/O, database access, pipes/sockets, web services, etc.</a:t>
            </a:r>
          </a:p>
          <a:p>
            <a:r>
              <a:rPr lang="en-US" smtClean="0"/>
              <a:t>External library functions</a:t>
            </a:r>
          </a:p>
          <a:p>
            <a:r>
              <a:rPr lang="en-US" smtClean="0"/>
              <a:t>Wrap external library/program</a:t>
            </a:r>
          </a:p>
          <a:p>
            <a:pPr lvl="1"/>
            <a:r>
              <a:rPr lang="en-US" sz="2400" smtClean="0"/>
              <a:t>stdin/stdout/stderr, APIs</a:t>
            </a:r>
          </a:p>
          <a:p>
            <a:pPr lvl="1"/>
            <a:r>
              <a:rPr lang="en-US" sz="2400" smtClean="0"/>
              <a:t>no write-shared state among module instances; no synchronization guarantees</a:t>
            </a:r>
          </a:p>
          <a:p>
            <a:r>
              <a:rPr lang="en-US" smtClean="0"/>
              <a:t>Templated and custom modules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Projects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Industrial machine vibration monitoring, alerting, predictive maintenance, diagnosis</a:t>
            </a:r>
          </a:p>
          <a:p>
            <a:r>
              <a:rPr lang="en-US" smtClean="0"/>
              <a:t>Virtual infant robot learning</a:t>
            </a:r>
          </a:p>
          <a:p>
            <a:endParaRPr lang="en-US" smtClean="0"/>
          </a:p>
          <a:p>
            <a:r>
              <a:rPr lang="en-US" smtClean="0"/>
              <a:t>Redistributable dev kit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47" y="274638"/>
            <a:ext cx="8465127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NeurOS</a:t>
            </a:r>
            <a:r>
              <a:rPr lang="en-US" dirty="0" smtClean="0"/>
              <a:t> and </a:t>
            </a:r>
            <a:r>
              <a:rPr lang="en-US" dirty="0" err="1" smtClean="0"/>
              <a:t>NeuroBlocks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Build </a:t>
            </a:r>
            <a:r>
              <a:rPr lang="en-US" b="1" smtClean="0"/>
              <a:t>cognitive systems…</a:t>
            </a:r>
            <a:br>
              <a:rPr lang="en-US" b="1" smtClean="0"/>
            </a:br>
            <a:r>
              <a:rPr lang="en-US" b="1" smtClean="0"/>
              <a:t>   … </a:t>
            </a:r>
            <a:r>
              <a:rPr lang="en-US" dirty="0" smtClean="0"/>
              <a:t>by linking </a:t>
            </a:r>
            <a:r>
              <a:rPr lang="en-US" b="1" dirty="0" smtClean="0"/>
              <a:t>reusable modules … 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   … </a:t>
            </a:r>
            <a:r>
              <a:rPr lang="en-US" dirty="0" smtClean="0"/>
              <a:t>into </a:t>
            </a:r>
            <a:r>
              <a:rPr lang="en-US" b="1" dirty="0" smtClean="0"/>
              <a:t>directed </a:t>
            </a:r>
            <a:r>
              <a:rPr lang="en-US" b="1" smtClean="0"/>
              <a:t>neural graphs/circuits</a:t>
            </a:r>
            <a:endParaRPr lang="en-US" b="1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mtClean="0"/>
              <a:t>Broad applicability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mtClean="0"/>
              <a:t>Rapid </a:t>
            </a:r>
            <a:r>
              <a:rPr lang="en-US" dirty="0" smtClean="0"/>
              <a:t>iterative visual flow development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Open, extensible, embeddable, portable, scalable</a:t>
            </a:r>
            <a:r>
              <a:rPr lang="en-US" smtClean="0"/>
              <a:t>, …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47" y="274638"/>
            <a:ext cx="8465127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NeurOS</a:t>
            </a:r>
            <a:r>
              <a:rPr lang="en-US" dirty="0" smtClean="0"/>
              <a:t> and </a:t>
            </a:r>
            <a:r>
              <a:rPr lang="en-US" dirty="0" err="1" smtClean="0"/>
              <a:t>NeuroBlocks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Build </a:t>
            </a:r>
            <a:r>
              <a:rPr lang="en-US" b="1" smtClean="0"/>
              <a:t>cognitive systems…</a:t>
            </a:r>
            <a:br>
              <a:rPr lang="en-US" b="1" smtClean="0"/>
            </a:br>
            <a:r>
              <a:rPr lang="en-US" b="1" smtClean="0"/>
              <a:t>   … </a:t>
            </a:r>
            <a:r>
              <a:rPr lang="en-US" dirty="0" smtClean="0"/>
              <a:t>by linking </a:t>
            </a:r>
            <a:r>
              <a:rPr lang="en-US" b="1" dirty="0" smtClean="0"/>
              <a:t>reusable modules … 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   … </a:t>
            </a:r>
            <a:r>
              <a:rPr lang="en-US" dirty="0" smtClean="0"/>
              <a:t>into </a:t>
            </a:r>
            <a:r>
              <a:rPr lang="en-US" b="1" dirty="0" smtClean="0"/>
              <a:t>directed </a:t>
            </a:r>
            <a:r>
              <a:rPr lang="en-US" b="1" smtClean="0"/>
              <a:t>neural graphs/circuits</a:t>
            </a:r>
            <a:endParaRPr lang="en-US" b="1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mtClean="0"/>
              <a:t>Broad applicability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mtClean="0"/>
              <a:t>Rapid </a:t>
            </a:r>
            <a:r>
              <a:rPr lang="en-US" dirty="0" smtClean="0"/>
              <a:t>iterative visual flow development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Open, extensible, embeddable, portable, scalable</a:t>
            </a:r>
            <a:r>
              <a:rPr lang="en-US" smtClean="0"/>
              <a:t>, …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mic Sans MS" pitchFamily="66" charset="0"/>
              </a:rPr>
              <a:t>Contact</a:t>
            </a:r>
            <a:endParaRPr lang="en-US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smtClean="0">
                <a:hlinkClick r:id="rId2"/>
              </a:rPr>
              <a:t>://www.cognitivity.technology</a:t>
            </a:r>
            <a:endParaRPr lang="en-US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lee@cognitivity.technology</a:t>
            </a:r>
            <a:endParaRPr lang="en-US" dirty="0"/>
          </a:p>
        </p:txBody>
      </p:sp>
      <p:grpSp>
        <p:nvGrpSpPr>
          <p:cNvPr id="5" name="Group 14"/>
          <p:cNvGrpSpPr/>
          <p:nvPr/>
        </p:nvGrpSpPr>
        <p:grpSpPr>
          <a:xfrm rot="21225193">
            <a:off x="1366820" y="3460244"/>
            <a:ext cx="2915549" cy="2901635"/>
            <a:chOff x="1439674" y="2885644"/>
            <a:chExt cx="2915549" cy="2901635"/>
          </a:xfrm>
        </p:grpSpPr>
        <p:sp>
          <p:nvSpPr>
            <p:cNvPr id="7" name="Flowchart: Punched Tape 6"/>
            <p:cNvSpPr/>
            <p:nvPr/>
          </p:nvSpPr>
          <p:spPr>
            <a:xfrm rot="20959327">
              <a:off x="1439674" y="3025857"/>
              <a:ext cx="2779413" cy="2145671"/>
            </a:xfrm>
            <a:prstGeom prst="flowChartPunchedTap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20959327">
              <a:off x="4291848" y="2885644"/>
              <a:ext cx="63375" cy="29016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20238686">
              <a:off x="1511083" y="3681291"/>
              <a:ext cx="2683748" cy="707886"/>
            </a:xfrm>
            <a:prstGeom prst="rect">
              <a:avLst/>
            </a:prstGeom>
            <a:noFill/>
          </p:spPr>
          <p:txBody>
            <a:bodyPr wrap="none" rtlCol="0">
              <a:prstTxWarp prst="textWave2">
                <a:avLst>
                  <a:gd name="adj1" fmla="val 7702"/>
                  <a:gd name="adj2" fmla="val -2516"/>
                </a:avLst>
              </a:prstTxWarp>
              <a:spAutoFit/>
            </a:bodyPr>
            <a:lstStyle/>
            <a:p>
              <a:r>
                <a:rPr lang="en-US" sz="2400" dirty="0" smtClean="0">
                  <a:latin typeface="Comic Sans MS" pitchFamily="66" charset="0"/>
                </a:rPr>
                <a:t>Be useful</a:t>
              </a:r>
              <a:endParaRPr lang="en-US" sz="2400" dirty="0">
                <a:latin typeface="Comic Sans MS" pitchFamily="66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1398848">
            <a:off x="4682135" y="3690121"/>
            <a:ext cx="2824682" cy="3069120"/>
            <a:chOff x="4994653" y="3200319"/>
            <a:chExt cx="2824682" cy="3069120"/>
          </a:xfrm>
        </p:grpSpPr>
        <p:sp>
          <p:nvSpPr>
            <p:cNvPr id="10" name="Flowchart: Punched Tape 9"/>
            <p:cNvSpPr/>
            <p:nvPr/>
          </p:nvSpPr>
          <p:spPr>
            <a:xfrm>
              <a:off x="5039922" y="3200319"/>
              <a:ext cx="2779413" cy="2145671"/>
            </a:xfrm>
            <a:prstGeom prst="flowChartPunchedTap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994653" y="3367804"/>
              <a:ext cx="63375" cy="290163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21094787">
              <a:off x="5590277" y="3456195"/>
              <a:ext cx="1756056" cy="1612292"/>
            </a:xfrm>
            <a:prstGeom prst="rect">
              <a:avLst/>
            </a:prstGeom>
            <a:noFill/>
          </p:spPr>
          <p:txBody>
            <a:bodyPr wrap="none" rtlCol="0">
              <a:prstTxWarp prst="textWave2">
                <a:avLst>
                  <a:gd name="adj1" fmla="val 5338"/>
                  <a:gd name="adj2" fmla="val 625"/>
                </a:avLst>
              </a:prstTxWarp>
              <a:spAutoFit/>
            </a:bodyPr>
            <a:lstStyle/>
            <a:p>
              <a:pPr algn="ctr"/>
              <a:r>
                <a:rPr lang="en-US" sz="2400" dirty="0" smtClean="0">
                  <a:latin typeface="Comic Sans MS" pitchFamily="66" charset="0"/>
                </a:rPr>
                <a:t>Make</a:t>
              </a:r>
            </a:p>
            <a:p>
              <a:pPr algn="ctr"/>
              <a:r>
                <a:rPr lang="en-US" sz="2400" dirty="0" smtClean="0">
                  <a:latin typeface="Comic Sans MS" pitchFamily="66" charset="0"/>
                </a:rPr>
                <a:t>stuff</a:t>
              </a:r>
              <a:br>
                <a:rPr lang="en-US" sz="2400" dirty="0" smtClean="0">
                  <a:latin typeface="Comic Sans MS" pitchFamily="66" charset="0"/>
                </a:rPr>
              </a:br>
              <a:r>
                <a:rPr lang="en-US" sz="2400" dirty="0" smtClean="0">
                  <a:latin typeface="Comic Sans MS" pitchFamily="66" charset="0"/>
                </a:rPr>
                <a:t>work</a:t>
              </a:r>
              <a:endParaRPr lang="en-US" sz="2400" dirty="0">
                <a:latin typeface="Comic Sans MS" pitchFamily="66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4090" y="2280214"/>
            <a:ext cx="859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(Sign up to be notified when NeurOS development kit is available)</a:t>
            </a:r>
            <a:endParaRPr lang="en-US" sz="240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mic Sans MS" pitchFamily="66" charset="0"/>
              </a:rPr>
              <a:t>Positioning</a:t>
            </a:r>
            <a:endParaRPr lang="en-US">
              <a:latin typeface="Comic Sans MS" pitchFamily="66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96293" y="1050217"/>
            <a:ext cx="27160" cy="46896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05347" y="5739912"/>
            <a:ext cx="7125077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344031" y="3060087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mic Sans MS" pitchFamily="66" charset="0"/>
              </a:rPr>
              <a:t>abstraction</a:t>
            </a:r>
            <a:endParaRPr lang="en-US" sz="2400"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32911" y="5839500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mic Sans MS" pitchFamily="66" charset="0"/>
              </a:rPr>
              <a:t>biological fidelity</a:t>
            </a:r>
            <a:endParaRPr lang="en-US" sz="2400">
              <a:latin typeface="Comic Sans MS" pitchFamily="66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8063" y="4354726"/>
            <a:ext cx="2906163" cy="1620570"/>
          </a:xfrm>
          <a:prstGeom prst="ellipse">
            <a:avLst/>
          </a:prstGeom>
          <a:solidFill>
            <a:srgbClr val="91B44A"/>
          </a:solidFill>
          <a:ln>
            <a:solidFill>
              <a:schemeClr val="bg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synapse-level simulations</a:t>
            </a:r>
            <a:endParaRPr lang="en-US" sz="20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30440" y="706184"/>
            <a:ext cx="4879819" cy="3340729"/>
          </a:xfrm>
          <a:prstGeom prst="ellipse">
            <a:avLst/>
          </a:prstGeom>
          <a:solidFill>
            <a:srgbClr val="DDA09F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Comic Sans MS" pitchFamily="66" charset="0"/>
              </a:rPr>
              <a:t>"classical"  AI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Comic Sans MS" pitchFamily="66" charset="0"/>
              </a:rPr>
              <a:t>(symbolic)</a:t>
            </a:r>
            <a:endParaRPr lang="en-US" sz="200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13149" y="2562146"/>
            <a:ext cx="3250157" cy="2239447"/>
          </a:xfrm>
          <a:prstGeom prst="ellipse">
            <a:avLst/>
          </a:prstGeom>
          <a:gradFill flip="none" rotWithShape="1">
            <a:gsLst>
              <a:gs pos="0">
                <a:srgbClr val="18FCCB">
                  <a:alpha val="24706"/>
                </a:srgbClr>
              </a:gs>
              <a:gs pos="25000">
                <a:srgbClr val="4CDFE6"/>
              </a:gs>
              <a:gs pos="75000">
                <a:srgbClr val="33ACFF"/>
              </a:gs>
              <a:gs pos="100000">
                <a:srgbClr val="097EFF"/>
              </a:gs>
            </a:gsLst>
            <a:lin ang="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probabilistic, connectionist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models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593455" y="3666668"/>
            <a:ext cx="2697933" cy="1711102"/>
          </a:xfrm>
          <a:prstGeom prst="ellipse">
            <a:avLst/>
          </a:prstGeom>
          <a:solidFill>
            <a:srgbClr val="B08600">
              <a:alpha val="49804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Comic Sans MS" pitchFamily="66" charset="0"/>
              </a:rPr>
              <a:t>spiking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Comic Sans MS" pitchFamily="66" charset="0"/>
              </a:rPr>
              <a:t>simulations</a:t>
            </a:r>
            <a:endParaRPr lang="en-US" sz="200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57400" y="1955563"/>
            <a:ext cx="3733800" cy="2806575"/>
          </a:xfrm>
          <a:prstGeom prst="ellipse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   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NeurOS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 </a:t>
            </a:r>
          </a:p>
          <a:p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NeuroBlocks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 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mic Sans MS" pitchFamily="66" charset="0"/>
              </a:rPr>
              <a:t>    (functional)</a:t>
            </a:r>
            <a:endParaRPr lang="en-US" sz="20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cxnSp>
        <p:nvCxnSpPr>
          <p:cNvPr id="24" name="Straight Arrow Connector 23"/>
          <p:cNvCxnSpPr>
            <a:stCxn id="14" idx="1"/>
          </p:cNvCxnSpPr>
          <p:nvPr/>
        </p:nvCxnSpPr>
        <p:spPr>
          <a:xfrm flipH="1" flipV="1">
            <a:off x="2372008" y="6056783"/>
            <a:ext cx="660903" cy="135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Virtuous Research Cycle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76400" y="3352800"/>
            <a:ext cx="1405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biological</a:t>
            </a:r>
          </a:p>
          <a:p>
            <a:pPr algn="ctr"/>
            <a:r>
              <a:rPr lang="en-US" sz="2400" b="1" smtClean="0"/>
              <a:t>brains</a:t>
            </a:r>
            <a:endParaRPr 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5943600" y="3352800"/>
            <a:ext cx="1237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NeurOS</a:t>
            </a:r>
          </a:p>
          <a:p>
            <a:pPr algn="ctr"/>
            <a:r>
              <a:rPr lang="en-US" sz="2400" b="1" smtClean="0"/>
              <a:t>"brains"</a:t>
            </a:r>
            <a:endParaRPr lang="en-US" sz="2400" b="1"/>
          </a:p>
        </p:txBody>
      </p:sp>
      <p:sp>
        <p:nvSpPr>
          <p:cNvPr id="9" name="Arc 8"/>
          <p:cNvSpPr/>
          <p:nvPr/>
        </p:nvSpPr>
        <p:spPr>
          <a:xfrm>
            <a:off x="2362200" y="2057400"/>
            <a:ext cx="4191000" cy="2819400"/>
          </a:xfrm>
          <a:prstGeom prst="arc">
            <a:avLst>
              <a:gd name="adj1" fmla="val 10800000"/>
              <a:gd name="adj2" fmla="val 21476876"/>
            </a:avLst>
          </a:prstGeom>
          <a:ln w="2540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0800000">
            <a:off x="2362201" y="2666999"/>
            <a:ext cx="4191000" cy="2819400"/>
          </a:xfrm>
          <a:prstGeom prst="arc">
            <a:avLst>
              <a:gd name="adj1" fmla="val 10800000"/>
              <a:gd name="adj2" fmla="val 21476876"/>
            </a:avLst>
          </a:prstGeom>
          <a:ln w="2540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0" y="144780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model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810000" y="5638800"/>
            <a:ext cx="168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hypothesize</a:t>
            </a:r>
            <a:endParaRPr lang="en-US" sz="240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18540" y="3124200"/>
            <a:ext cx="222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smtClean="0"/>
              <a:t>Understand </a:t>
            </a:r>
          </a:p>
          <a:p>
            <a:pPr algn="ctr"/>
            <a:r>
              <a:rPr lang="en-US" sz="2400" i="1" smtClean="0"/>
              <a:t>and emulate</a:t>
            </a:r>
          </a:p>
          <a:p>
            <a:pPr algn="ctr"/>
            <a:r>
              <a:rPr lang="en-US" sz="2400" i="1" smtClean="0"/>
              <a:t>biological brains</a:t>
            </a:r>
            <a:endParaRPr 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61" y="1075762"/>
            <a:ext cx="8685890" cy="490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870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mic Sans MS" pitchFamily="66" charset="0"/>
              </a:rPr>
              <a:t>Example</a:t>
            </a:r>
            <a:r>
              <a:rPr lang="en-US" sz="4000" smtClean="0">
                <a:latin typeface="Comic Sans MS" pitchFamily="66" charset="0"/>
              </a:rPr>
              <a:t>: What's That Tune?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5368553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NeuroBlocks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parts bin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1526" y="131879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NeurOS Designer IDE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951" y="4343400"/>
            <a:ext cx="1688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  <a:latin typeface="Comic Sans MS" pitchFamily="66" charset="0"/>
              </a:rPr>
              <a:t>Drag&amp;drop</a:t>
            </a:r>
            <a:endParaRPr lang="en-US" b="1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neural graph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Comic Sans MS" pitchFamily="66" charset="0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esign canvas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7924" y="604468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mic Sans MS" pitchFamily="66" charset="0"/>
              </a:rPr>
              <a:t>Output module displays</a:t>
            </a:r>
            <a:endParaRPr lang="en-US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9951" y="2552689"/>
            <a:ext cx="2336119" cy="1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0552" y="3516132"/>
            <a:ext cx="3487143" cy="24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2018, Lee Scheffler  patent pending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 advTm="86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9.9|16.5|2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17.4|16.4|2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5.5|4.4|42|1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2481</Words>
  <Application>Microsoft Office PowerPoint</Application>
  <PresentationFormat>On-screen Show (4:3)</PresentationFormat>
  <Paragraphs>655</Paragraphs>
  <Slides>61</Slides>
  <Notes>5</Notes>
  <HiddenSlides>4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NeurOS and NeuroBlocks  A Neural Operating System and Cognitive Building Blocks</vt:lpstr>
      <vt:lpstr>Slide 2</vt:lpstr>
      <vt:lpstr>Deep Learning Challenges</vt:lpstr>
      <vt:lpstr>Deep Learning Challenges</vt:lpstr>
      <vt:lpstr>Slide 5</vt:lpstr>
      <vt:lpstr>NeurOS and NeuroBlocks in a Nutshell</vt:lpstr>
      <vt:lpstr>Positioning</vt:lpstr>
      <vt:lpstr>Virtuous Research Cycle</vt:lpstr>
      <vt:lpstr>Example: What's That Tune?</vt:lpstr>
      <vt:lpstr>What’s That Tune?</vt:lpstr>
      <vt:lpstr>Point of View</vt:lpstr>
      <vt:lpstr>Basics</vt:lpstr>
      <vt:lpstr>Basics</vt:lpstr>
      <vt:lpstr>Basics</vt:lpstr>
      <vt:lpstr>Basics</vt:lpstr>
      <vt:lpstr>Basics</vt:lpstr>
      <vt:lpstr>Basics</vt:lpstr>
      <vt:lpstr>A Link Is a (Pre-synaptic) Bus</vt:lpstr>
      <vt:lpstr>A Link Is a (Pre-synaptic) Bus</vt:lpstr>
      <vt:lpstr>A Link Is a (Pre-synaptic) Bus</vt:lpstr>
      <vt:lpstr>A Link Is a (Pre-synaptic) Bus</vt:lpstr>
      <vt:lpstr>Module Types</vt:lpstr>
      <vt:lpstr>Memory Pattern Module Types</vt:lpstr>
      <vt:lpstr>     Set patterns</vt:lpstr>
      <vt:lpstr>Set Value Difference Patterns</vt:lpstr>
      <vt:lpstr>Sequence Patterns</vt:lpstr>
      <vt:lpstr>Sequence Value-Difference Patterns</vt:lpstr>
      <vt:lpstr>Temporal Sequence Patterns</vt:lpstr>
      <vt:lpstr>Pattern Examples</vt:lpstr>
      <vt:lpstr>Layers of Patterns</vt:lpstr>
      <vt:lpstr>Slide 31</vt:lpstr>
      <vt:lpstr>Pattern Learning</vt:lpstr>
      <vt:lpstr>Typical Cognitive System Structure</vt:lpstr>
      <vt:lpstr>NeurOS Strengths</vt:lpstr>
      <vt:lpstr>Usages (“app notes”)</vt:lpstr>
      <vt:lpstr>Prototype Applications</vt:lpstr>
      <vt:lpstr>Words and Sequences</vt:lpstr>
      <vt:lpstr>Phrases and Concepts</vt:lpstr>
      <vt:lpstr>Prediction</vt:lpstr>
      <vt:lpstr>Classification  </vt:lpstr>
      <vt:lpstr>Classification "Hierarchy"</vt:lpstr>
      <vt:lpstr>Slide 42</vt:lpstr>
      <vt:lpstr>Context Priming</vt:lpstr>
      <vt:lpstr>Context Priming</vt:lpstr>
      <vt:lpstr>Cousins</vt:lpstr>
      <vt:lpstr>Cousins</vt:lpstr>
      <vt:lpstr>Slide 47</vt:lpstr>
      <vt:lpstr>Slide 48</vt:lpstr>
      <vt:lpstr>NeurOS Architecture Outline</vt:lpstr>
      <vt:lpstr>NeurOS Implementation Architecture</vt:lpstr>
      <vt:lpstr>NeurOS Architecture Detail</vt:lpstr>
      <vt:lpstr>Module</vt:lpstr>
      <vt:lpstr>Module Life-Cycle</vt:lpstr>
      <vt:lpstr>Recursion</vt:lpstr>
      <vt:lpstr>Virtual Time</vt:lpstr>
      <vt:lpstr>Master Work Queue/Loop (single process, multi-thread implementation) </vt:lpstr>
      <vt:lpstr>Performance, Scalability</vt:lpstr>
      <vt:lpstr>Integrations, Extensions, Embeddings</vt:lpstr>
      <vt:lpstr>Active Projects</vt:lpstr>
      <vt:lpstr>NeurOS and NeuroBlocks in a Nutshell</vt:lpstr>
      <vt:lpstr>Contact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</dc:title>
  <dc:creator>lee</dc:creator>
  <cp:lastModifiedBy>lee</cp:lastModifiedBy>
  <cp:revision>59</cp:revision>
  <dcterms:created xsi:type="dcterms:W3CDTF">2018-04-13T15:47:00Z</dcterms:created>
  <dcterms:modified xsi:type="dcterms:W3CDTF">2019-01-08T16:40:37Z</dcterms:modified>
</cp:coreProperties>
</file>